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134" r:id="rId2"/>
    <p:sldId id="1117" r:id="rId3"/>
    <p:sldId id="1174" r:id="rId4"/>
    <p:sldId id="1161" r:id="rId5"/>
    <p:sldId id="1173" r:id="rId6"/>
    <p:sldId id="1165" r:id="rId7"/>
    <p:sldId id="1146" r:id="rId8"/>
    <p:sldId id="1176" r:id="rId9"/>
    <p:sldId id="1142" r:id="rId10"/>
    <p:sldId id="1166" r:id="rId11"/>
    <p:sldId id="1179" r:id="rId12"/>
    <p:sldId id="1177" r:id="rId13"/>
    <p:sldId id="1175" r:id="rId14"/>
    <p:sldId id="1147" r:id="rId15"/>
    <p:sldId id="1155" r:id="rId16"/>
    <p:sldId id="1156" r:id="rId17"/>
    <p:sldId id="1159" r:id="rId18"/>
    <p:sldId id="1180" r:id="rId19"/>
    <p:sldId id="1181" r:id="rId20"/>
    <p:sldId id="1182" r:id="rId21"/>
    <p:sldId id="1185" r:id="rId22"/>
    <p:sldId id="1067" r:id="rId2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8B70"/>
    <a:srgbClr val="FF9900"/>
    <a:srgbClr val="00CC66"/>
    <a:srgbClr val="B3EBFF"/>
    <a:srgbClr val="CC66FF"/>
    <a:srgbClr val="CC00FF"/>
    <a:srgbClr val="FFFFA7"/>
    <a:srgbClr val="FFFFCD"/>
    <a:srgbClr val="FFFF9F"/>
    <a:srgbClr val="FFF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F1009-EFCF-4D7B-9815-324FAB43EE68}" v="14" dt="2024-05-27T15:41:03.556"/>
    <p1510:client id="{FE96C267-14B2-4192-AEF1-14CABE51A561}" v="4" dt="2024-05-28T00:45:44.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瑞釗 張" userId="3c50e076fdb4d5d3" providerId="LiveId" clId="{FE96C267-14B2-4192-AEF1-14CABE51A561}"/>
    <pc:docChg chg="undo custSel modSld">
      <pc:chgData name="瑞釗 張" userId="3c50e076fdb4d5d3" providerId="LiveId" clId="{FE96C267-14B2-4192-AEF1-14CABE51A561}" dt="2024-05-28T03:40:20.325" v="266" actId="20577"/>
      <pc:docMkLst>
        <pc:docMk/>
      </pc:docMkLst>
      <pc:sldChg chg="modSp mod">
        <pc:chgData name="瑞釗 張" userId="3c50e076fdb4d5d3" providerId="LiveId" clId="{FE96C267-14B2-4192-AEF1-14CABE51A561}" dt="2024-05-27T15:55:06.975" v="5" actId="6549"/>
        <pc:sldMkLst>
          <pc:docMk/>
          <pc:sldMk cId="544633498" sldId="1117"/>
        </pc:sldMkLst>
        <pc:spChg chg="mod">
          <ac:chgData name="瑞釗 張" userId="3c50e076fdb4d5d3" providerId="LiveId" clId="{FE96C267-14B2-4192-AEF1-14CABE51A561}" dt="2024-05-27T15:55:06.975" v="5" actId="6549"/>
          <ac:spMkLst>
            <pc:docMk/>
            <pc:sldMk cId="544633498" sldId="1117"/>
            <ac:spMk id="9" creationId="{6880C0E5-4282-F8AA-7A38-FC745EE729FF}"/>
          </ac:spMkLst>
        </pc:spChg>
      </pc:sldChg>
      <pc:sldChg chg="modSp mod">
        <pc:chgData name="瑞釗 張" userId="3c50e076fdb4d5d3" providerId="LiveId" clId="{FE96C267-14B2-4192-AEF1-14CABE51A561}" dt="2024-05-28T00:03:22.488" v="125" actId="114"/>
        <pc:sldMkLst>
          <pc:docMk/>
          <pc:sldMk cId="1597339802" sldId="1147"/>
        </pc:sldMkLst>
        <pc:spChg chg="mod">
          <ac:chgData name="瑞釗 張" userId="3c50e076fdb4d5d3" providerId="LiveId" clId="{FE96C267-14B2-4192-AEF1-14CABE51A561}" dt="2024-05-28T00:03:22.488" v="125" actId="114"/>
          <ac:spMkLst>
            <pc:docMk/>
            <pc:sldMk cId="1597339802" sldId="1147"/>
            <ac:spMk id="4" creationId="{C2EE973D-5A4B-9A12-BD0C-9EED6950FCDC}"/>
          </ac:spMkLst>
        </pc:spChg>
      </pc:sldChg>
      <pc:sldChg chg="modSp mod">
        <pc:chgData name="瑞釗 張" userId="3c50e076fdb4d5d3" providerId="LiveId" clId="{FE96C267-14B2-4192-AEF1-14CABE51A561}" dt="2024-05-27T15:56:13.409" v="19" actId="13926"/>
        <pc:sldMkLst>
          <pc:docMk/>
          <pc:sldMk cId="2064133204" sldId="1155"/>
        </pc:sldMkLst>
        <pc:spChg chg="mod">
          <ac:chgData name="瑞釗 張" userId="3c50e076fdb4d5d3" providerId="LiveId" clId="{FE96C267-14B2-4192-AEF1-14CABE51A561}" dt="2024-05-27T15:56:13.409" v="19" actId="13926"/>
          <ac:spMkLst>
            <pc:docMk/>
            <pc:sldMk cId="2064133204" sldId="1155"/>
            <ac:spMk id="4" creationId="{8133366D-E1AA-8092-6AD8-F5C8E9F9EDAB}"/>
          </ac:spMkLst>
        </pc:spChg>
      </pc:sldChg>
      <pc:sldChg chg="modSp mod">
        <pc:chgData name="瑞釗 張" userId="3c50e076fdb4d5d3" providerId="LiveId" clId="{FE96C267-14B2-4192-AEF1-14CABE51A561}" dt="2024-05-27T15:56:07.712" v="18" actId="13926"/>
        <pc:sldMkLst>
          <pc:docMk/>
          <pc:sldMk cId="1093329804" sldId="1156"/>
        </pc:sldMkLst>
        <pc:spChg chg="mod">
          <ac:chgData name="瑞釗 張" userId="3c50e076fdb4d5d3" providerId="LiveId" clId="{FE96C267-14B2-4192-AEF1-14CABE51A561}" dt="2024-05-27T15:56:07.712" v="18" actId="13926"/>
          <ac:spMkLst>
            <pc:docMk/>
            <pc:sldMk cId="1093329804" sldId="1156"/>
            <ac:spMk id="4" creationId="{8A6578A7-7020-C4CE-3346-D08257AD028D}"/>
          </ac:spMkLst>
        </pc:spChg>
      </pc:sldChg>
      <pc:sldChg chg="modSp mod">
        <pc:chgData name="瑞釗 張" userId="3c50e076fdb4d5d3" providerId="LiveId" clId="{FE96C267-14B2-4192-AEF1-14CABE51A561}" dt="2024-05-28T03:40:20.325" v="266" actId="20577"/>
        <pc:sldMkLst>
          <pc:docMk/>
          <pc:sldMk cId="442695711" sldId="1161"/>
        </pc:sldMkLst>
        <pc:spChg chg="mod">
          <ac:chgData name="瑞釗 張" userId="3c50e076fdb4d5d3" providerId="LiveId" clId="{FE96C267-14B2-4192-AEF1-14CABE51A561}" dt="2024-05-28T03:40:20.325" v="266" actId="20577"/>
          <ac:spMkLst>
            <pc:docMk/>
            <pc:sldMk cId="442695711" sldId="1161"/>
            <ac:spMk id="6" creationId="{5B840B1F-5989-526E-62C1-84ED9B9608BA}"/>
          </ac:spMkLst>
        </pc:spChg>
      </pc:sldChg>
      <pc:sldChg chg="modSp mod">
        <pc:chgData name="瑞釗 張" userId="3c50e076fdb4d5d3" providerId="LiveId" clId="{FE96C267-14B2-4192-AEF1-14CABE51A561}" dt="2024-05-27T15:55:43.280" v="17" actId="20577"/>
        <pc:sldMkLst>
          <pc:docMk/>
          <pc:sldMk cId="1282166975" sldId="1173"/>
        </pc:sldMkLst>
        <pc:spChg chg="mod">
          <ac:chgData name="瑞釗 張" userId="3c50e076fdb4d5d3" providerId="LiveId" clId="{FE96C267-14B2-4192-AEF1-14CABE51A561}" dt="2024-05-27T15:55:29.193" v="11" actId="6549"/>
          <ac:spMkLst>
            <pc:docMk/>
            <pc:sldMk cId="1282166975" sldId="1173"/>
            <ac:spMk id="4" creationId="{4D270F65-F8CC-3911-5190-5B325F7B2E8A}"/>
          </ac:spMkLst>
        </pc:spChg>
        <pc:spChg chg="mod">
          <ac:chgData name="瑞釗 張" userId="3c50e076fdb4d5d3" providerId="LiveId" clId="{FE96C267-14B2-4192-AEF1-14CABE51A561}" dt="2024-05-27T15:55:43.280" v="17" actId="20577"/>
          <ac:spMkLst>
            <pc:docMk/>
            <pc:sldMk cId="1282166975" sldId="1173"/>
            <ac:spMk id="6" creationId="{A0A664B3-F0AB-3738-21A1-89D6D43D7E5B}"/>
          </ac:spMkLst>
        </pc:spChg>
      </pc:sldChg>
      <pc:sldChg chg="modSp mod">
        <pc:chgData name="瑞釗 張" userId="3c50e076fdb4d5d3" providerId="LiveId" clId="{FE96C267-14B2-4192-AEF1-14CABE51A561}" dt="2024-05-28T00:49:20.334" v="231" actId="6549"/>
        <pc:sldMkLst>
          <pc:docMk/>
          <pc:sldMk cId="3277184156" sldId="1174"/>
        </pc:sldMkLst>
        <pc:spChg chg="mod">
          <ac:chgData name="瑞釗 張" userId="3c50e076fdb4d5d3" providerId="LiveId" clId="{FE96C267-14B2-4192-AEF1-14CABE51A561}" dt="2024-05-28T00:49:20.334" v="231" actId="6549"/>
          <ac:spMkLst>
            <pc:docMk/>
            <pc:sldMk cId="3277184156" sldId="1174"/>
            <ac:spMk id="4" creationId="{BD17CB52-B641-737B-F1BF-8E377F6D6DB8}"/>
          </ac:spMkLst>
        </pc:spChg>
      </pc:sldChg>
      <pc:sldChg chg="modSp mod">
        <pc:chgData name="瑞釗 張" userId="3c50e076fdb4d5d3" providerId="LiveId" clId="{FE96C267-14B2-4192-AEF1-14CABE51A561}" dt="2024-05-28T00:02:55.142" v="122" actId="114"/>
        <pc:sldMkLst>
          <pc:docMk/>
          <pc:sldMk cId="2948420774" sldId="1175"/>
        </pc:sldMkLst>
        <pc:spChg chg="mod">
          <ac:chgData name="瑞釗 張" userId="3c50e076fdb4d5d3" providerId="LiveId" clId="{FE96C267-14B2-4192-AEF1-14CABE51A561}" dt="2024-05-28T00:02:55.142" v="122" actId="114"/>
          <ac:spMkLst>
            <pc:docMk/>
            <pc:sldMk cId="2948420774" sldId="1175"/>
            <ac:spMk id="4" creationId="{BD98E7C5-D5BB-5E3E-C63E-CE084D4CFB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D102A-6257-4B4F-82EF-D72F7A3A4F96}" type="datetimeFigureOut">
              <a:rPr lang="zh-TW" altLang="en-US" smtClean="0"/>
              <a:t>2024/5/28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0C08A-6F04-4C5B-A861-EEEB5756AAA3}" type="slidenum">
              <a:rPr lang="zh-TW" altLang="en-US" smtClean="0"/>
              <a:t>‹#›</a:t>
            </a:fld>
            <a:endParaRPr lang="zh-TW" altLang="en-US"/>
          </a:p>
        </p:txBody>
      </p:sp>
    </p:spTree>
    <p:extLst>
      <p:ext uri="{BB962C8B-B14F-4D97-AF65-F5344CB8AC3E}">
        <p14:creationId xmlns:p14="http://schemas.microsoft.com/office/powerpoint/2010/main" val="315493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3BD6F1-8C11-2D0B-437E-04B186761D8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66DA305F-41C6-48C7-0B83-533B917A50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53266B8A-0DE9-16D2-2737-BCE322DC854D}"/>
              </a:ext>
            </a:extLst>
          </p:cNvPr>
          <p:cNvSpPr>
            <a:spLocks noGrp="1"/>
          </p:cNvSpPr>
          <p:nvPr>
            <p:ph type="dt" sz="half" idx="10"/>
          </p:nvPr>
        </p:nvSpPr>
        <p:spPr/>
        <p:txBody>
          <a:bodyPr/>
          <a:lstStyle/>
          <a:p>
            <a:fld id="{8AD40846-9707-428F-BC26-F4387433593D}" type="datetime1">
              <a:rPr lang="zh-TW" altLang="en-US" smtClean="0"/>
              <a:t>2024/5/28</a:t>
            </a:fld>
            <a:endParaRPr lang="zh-TW" altLang="en-US"/>
          </a:p>
        </p:txBody>
      </p:sp>
      <p:sp>
        <p:nvSpPr>
          <p:cNvPr id="5" name="頁尾版面配置區 4">
            <a:extLst>
              <a:ext uri="{FF2B5EF4-FFF2-40B4-BE49-F238E27FC236}">
                <a16:creationId xmlns:a16="http://schemas.microsoft.com/office/drawing/2014/main" id="{43205286-78DC-5F82-602C-67FED8FC4B6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04CC8B3-D4DC-BCD4-0349-54E7A0FCF39F}"/>
              </a:ext>
            </a:extLst>
          </p:cNvPr>
          <p:cNvSpPr>
            <a:spLocks noGrp="1"/>
          </p:cNvSpPr>
          <p:nvPr>
            <p:ph type="sldNum" sz="quarter" idx="12"/>
          </p:nvPr>
        </p:nvSpPr>
        <p:spPr/>
        <p:txBody>
          <a:bodyPr/>
          <a:lstStyle/>
          <a:p>
            <a:fld id="{D8B62ACA-CEA2-4F87-878B-008095AF21A4}" type="slidenum">
              <a:rPr lang="zh-TW" altLang="en-US" smtClean="0"/>
              <a:t>‹#›</a:t>
            </a:fld>
            <a:endParaRPr lang="zh-TW" altLang="en-US"/>
          </a:p>
        </p:txBody>
      </p:sp>
    </p:spTree>
    <p:extLst>
      <p:ext uri="{BB962C8B-B14F-4D97-AF65-F5344CB8AC3E}">
        <p14:creationId xmlns:p14="http://schemas.microsoft.com/office/powerpoint/2010/main" val="242885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BC6481-E5C4-E46E-E609-323CCFBA35AE}"/>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3287E2CE-1C02-AE9A-9FAD-D2F80FD7C4F3}"/>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7DB49AB-C7CB-8207-3DFB-00A5C7B7F7C1}"/>
              </a:ext>
            </a:extLst>
          </p:cNvPr>
          <p:cNvSpPr>
            <a:spLocks noGrp="1"/>
          </p:cNvSpPr>
          <p:nvPr>
            <p:ph type="dt" sz="half" idx="10"/>
          </p:nvPr>
        </p:nvSpPr>
        <p:spPr/>
        <p:txBody>
          <a:bodyPr/>
          <a:lstStyle/>
          <a:p>
            <a:fld id="{B2084A53-3514-4E93-912F-E0FB54197DA9}" type="datetime1">
              <a:rPr lang="zh-TW" altLang="en-US" smtClean="0"/>
              <a:t>2024/5/28</a:t>
            </a:fld>
            <a:endParaRPr lang="zh-TW" altLang="en-US"/>
          </a:p>
        </p:txBody>
      </p:sp>
      <p:sp>
        <p:nvSpPr>
          <p:cNvPr id="5" name="頁尾版面配置區 4">
            <a:extLst>
              <a:ext uri="{FF2B5EF4-FFF2-40B4-BE49-F238E27FC236}">
                <a16:creationId xmlns:a16="http://schemas.microsoft.com/office/drawing/2014/main" id="{58FC5B0B-222C-4DBD-57D8-177B23CF03E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F7096AE-6F48-BE02-8076-EF4889A9C1D4}"/>
              </a:ext>
            </a:extLst>
          </p:cNvPr>
          <p:cNvSpPr>
            <a:spLocks noGrp="1"/>
          </p:cNvSpPr>
          <p:nvPr>
            <p:ph type="sldNum" sz="quarter" idx="12"/>
          </p:nvPr>
        </p:nvSpPr>
        <p:spPr/>
        <p:txBody>
          <a:bodyPr/>
          <a:lstStyle/>
          <a:p>
            <a:fld id="{D8B62ACA-CEA2-4F87-878B-008095AF21A4}" type="slidenum">
              <a:rPr lang="zh-TW" altLang="en-US" smtClean="0"/>
              <a:t>‹#›</a:t>
            </a:fld>
            <a:endParaRPr lang="zh-TW" altLang="en-US"/>
          </a:p>
        </p:txBody>
      </p:sp>
    </p:spTree>
    <p:extLst>
      <p:ext uri="{BB962C8B-B14F-4D97-AF65-F5344CB8AC3E}">
        <p14:creationId xmlns:p14="http://schemas.microsoft.com/office/powerpoint/2010/main" val="5286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2284D8B-FD3A-46EA-13D3-9930B1E1D94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653B1FE9-161B-5D6C-D998-853E00F06E56}"/>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9751DAA-0C2E-43C9-19CA-BB8EDA8798A5}"/>
              </a:ext>
            </a:extLst>
          </p:cNvPr>
          <p:cNvSpPr>
            <a:spLocks noGrp="1"/>
          </p:cNvSpPr>
          <p:nvPr>
            <p:ph type="dt" sz="half" idx="10"/>
          </p:nvPr>
        </p:nvSpPr>
        <p:spPr/>
        <p:txBody>
          <a:bodyPr/>
          <a:lstStyle/>
          <a:p>
            <a:fld id="{1420AD27-C4CA-4457-916C-2C41D8B0C6A2}" type="datetime1">
              <a:rPr lang="zh-TW" altLang="en-US" smtClean="0"/>
              <a:t>2024/5/28</a:t>
            </a:fld>
            <a:endParaRPr lang="zh-TW" altLang="en-US"/>
          </a:p>
        </p:txBody>
      </p:sp>
      <p:sp>
        <p:nvSpPr>
          <p:cNvPr id="5" name="頁尾版面配置區 4">
            <a:extLst>
              <a:ext uri="{FF2B5EF4-FFF2-40B4-BE49-F238E27FC236}">
                <a16:creationId xmlns:a16="http://schemas.microsoft.com/office/drawing/2014/main" id="{D9AC15FA-1039-2F77-60C5-415A5F8E6F4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4228772-A97B-247F-E5FB-B431BB2A649D}"/>
              </a:ext>
            </a:extLst>
          </p:cNvPr>
          <p:cNvSpPr>
            <a:spLocks noGrp="1"/>
          </p:cNvSpPr>
          <p:nvPr>
            <p:ph type="sldNum" sz="quarter" idx="12"/>
          </p:nvPr>
        </p:nvSpPr>
        <p:spPr/>
        <p:txBody>
          <a:bodyPr/>
          <a:lstStyle/>
          <a:p>
            <a:fld id="{D8B62ACA-CEA2-4F87-878B-008095AF21A4}" type="slidenum">
              <a:rPr lang="zh-TW" altLang="en-US" smtClean="0"/>
              <a:t>‹#›</a:t>
            </a:fld>
            <a:endParaRPr lang="zh-TW" altLang="en-US"/>
          </a:p>
        </p:txBody>
      </p:sp>
    </p:spTree>
    <p:extLst>
      <p:ext uri="{BB962C8B-B14F-4D97-AF65-F5344CB8AC3E}">
        <p14:creationId xmlns:p14="http://schemas.microsoft.com/office/powerpoint/2010/main" val="250737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EF4C2E-D661-E68A-F387-93EED0C72CD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F0F33D5-81FA-6723-855A-61C073D39263}"/>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AB3C1A1-CFBD-4C89-7E30-8CB6D65C6FEE}"/>
              </a:ext>
            </a:extLst>
          </p:cNvPr>
          <p:cNvSpPr>
            <a:spLocks noGrp="1"/>
          </p:cNvSpPr>
          <p:nvPr>
            <p:ph type="dt" sz="half" idx="10"/>
          </p:nvPr>
        </p:nvSpPr>
        <p:spPr/>
        <p:txBody>
          <a:bodyPr/>
          <a:lstStyle/>
          <a:p>
            <a:fld id="{8C25D464-0A09-45B9-9ABD-2BAD0D35281D}" type="datetime1">
              <a:rPr lang="zh-TW" altLang="en-US" smtClean="0"/>
              <a:t>2024/5/28</a:t>
            </a:fld>
            <a:endParaRPr lang="zh-TW" altLang="en-US"/>
          </a:p>
        </p:txBody>
      </p:sp>
      <p:sp>
        <p:nvSpPr>
          <p:cNvPr id="5" name="頁尾版面配置區 4">
            <a:extLst>
              <a:ext uri="{FF2B5EF4-FFF2-40B4-BE49-F238E27FC236}">
                <a16:creationId xmlns:a16="http://schemas.microsoft.com/office/drawing/2014/main" id="{677A28A8-7A20-ABC5-AA89-7D76FC9C512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DF73AA3-D521-6828-0753-5058BE568E21}"/>
              </a:ext>
            </a:extLst>
          </p:cNvPr>
          <p:cNvSpPr>
            <a:spLocks noGrp="1"/>
          </p:cNvSpPr>
          <p:nvPr>
            <p:ph type="sldNum" sz="quarter" idx="12"/>
          </p:nvPr>
        </p:nvSpPr>
        <p:spPr/>
        <p:txBody>
          <a:bodyPr/>
          <a:lstStyle/>
          <a:p>
            <a:fld id="{D8B62ACA-CEA2-4F87-878B-008095AF21A4}" type="slidenum">
              <a:rPr lang="zh-TW" altLang="en-US" smtClean="0"/>
              <a:t>‹#›</a:t>
            </a:fld>
            <a:endParaRPr lang="zh-TW" altLang="en-US"/>
          </a:p>
        </p:txBody>
      </p:sp>
    </p:spTree>
    <p:extLst>
      <p:ext uri="{BB962C8B-B14F-4D97-AF65-F5344CB8AC3E}">
        <p14:creationId xmlns:p14="http://schemas.microsoft.com/office/powerpoint/2010/main" val="53341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E66AC8-7A62-F05D-AF54-ADCCA9861EBE}"/>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AADAA4F5-5D2B-9F4F-CC7B-8935202F55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831ADDD6-6B10-BA72-4CD3-1DBB471EDC54}"/>
              </a:ext>
            </a:extLst>
          </p:cNvPr>
          <p:cNvSpPr>
            <a:spLocks noGrp="1"/>
          </p:cNvSpPr>
          <p:nvPr>
            <p:ph type="dt" sz="half" idx="10"/>
          </p:nvPr>
        </p:nvSpPr>
        <p:spPr/>
        <p:txBody>
          <a:bodyPr/>
          <a:lstStyle/>
          <a:p>
            <a:fld id="{299DB189-A98C-47C2-BDF2-416A345209A8}" type="datetime1">
              <a:rPr lang="zh-TW" altLang="en-US" smtClean="0"/>
              <a:t>2024/5/28</a:t>
            </a:fld>
            <a:endParaRPr lang="zh-TW" altLang="en-US"/>
          </a:p>
        </p:txBody>
      </p:sp>
      <p:sp>
        <p:nvSpPr>
          <p:cNvPr id="5" name="頁尾版面配置區 4">
            <a:extLst>
              <a:ext uri="{FF2B5EF4-FFF2-40B4-BE49-F238E27FC236}">
                <a16:creationId xmlns:a16="http://schemas.microsoft.com/office/drawing/2014/main" id="{E08706DA-F657-402D-F0A3-FCDE3A9DC10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70EEA5C-141C-3E67-0CFF-36D14B93E1E4}"/>
              </a:ext>
            </a:extLst>
          </p:cNvPr>
          <p:cNvSpPr>
            <a:spLocks noGrp="1"/>
          </p:cNvSpPr>
          <p:nvPr>
            <p:ph type="sldNum" sz="quarter" idx="12"/>
          </p:nvPr>
        </p:nvSpPr>
        <p:spPr/>
        <p:txBody>
          <a:bodyPr/>
          <a:lstStyle/>
          <a:p>
            <a:fld id="{D8B62ACA-CEA2-4F87-878B-008095AF21A4}" type="slidenum">
              <a:rPr lang="zh-TW" altLang="en-US" smtClean="0"/>
              <a:t>‹#›</a:t>
            </a:fld>
            <a:endParaRPr lang="zh-TW" altLang="en-US"/>
          </a:p>
        </p:txBody>
      </p:sp>
    </p:spTree>
    <p:extLst>
      <p:ext uri="{BB962C8B-B14F-4D97-AF65-F5344CB8AC3E}">
        <p14:creationId xmlns:p14="http://schemas.microsoft.com/office/powerpoint/2010/main" val="274648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D5A17C-F16D-CDB0-E21D-3D9E9C7380F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E76A899-AF14-1E5B-E783-668DD491FA2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CA8ECEC-C8F0-BFD2-D6FF-9E4C0D20E9B0}"/>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0BE6044-CAD2-7F50-D823-A43579CD1A4B}"/>
              </a:ext>
            </a:extLst>
          </p:cNvPr>
          <p:cNvSpPr>
            <a:spLocks noGrp="1"/>
          </p:cNvSpPr>
          <p:nvPr>
            <p:ph type="dt" sz="half" idx="10"/>
          </p:nvPr>
        </p:nvSpPr>
        <p:spPr/>
        <p:txBody>
          <a:bodyPr/>
          <a:lstStyle/>
          <a:p>
            <a:fld id="{6BE0610B-462F-40EB-A5FD-30E8111B0DF2}" type="datetime1">
              <a:rPr lang="zh-TW" altLang="en-US" smtClean="0"/>
              <a:t>2024/5/28</a:t>
            </a:fld>
            <a:endParaRPr lang="zh-TW" altLang="en-US"/>
          </a:p>
        </p:txBody>
      </p:sp>
      <p:sp>
        <p:nvSpPr>
          <p:cNvPr id="6" name="頁尾版面配置區 5">
            <a:extLst>
              <a:ext uri="{FF2B5EF4-FFF2-40B4-BE49-F238E27FC236}">
                <a16:creationId xmlns:a16="http://schemas.microsoft.com/office/drawing/2014/main" id="{F9CF8CD5-CA60-D41B-FBFC-45AAF549ECC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D426DB2-BEED-5CAD-0719-D65C65922477}"/>
              </a:ext>
            </a:extLst>
          </p:cNvPr>
          <p:cNvSpPr>
            <a:spLocks noGrp="1"/>
          </p:cNvSpPr>
          <p:nvPr>
            <p:ph type="sldNum" sz="quarter" idx="12"/>
          </p:nvPr>
        </p:nvSpPr>
        <p:spPr/>
        <p:txBody>
          <a:bodyPr/>
          <a:lstStyle/>
          <a:p>
            <a:fld id="{D8B62ACA-CEA2-4F87-878B-008095AF21A4}" type="slidenum">
              <a:rPr lang="zh-TW" altLang="en-US" smtClean="0"/>
              <a:t>‹#›</a:t>
            </a:fld>
            <a:endParaRPr lang="zh-TW" altLang="en-US"/>
          </a:p>
        </p:txBody>
      </p:sp>
    </p:spTree>
    <p:extLst>
      <p:ext uri="{BB962C8B-B14F-4D97-AF65-F5344CB8AC3E}">
        <p14:creationId xmlns:p14="http://schemas.microsoft.com/office/powerpoint/2010/main" val="388705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4A3D17-712F-A6F8-2D08-1C8759645B9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1DC0E26-752D-95B8-BCBE-2789793E26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D52A2F5E-F80C-3028-BD5C-28513B55D383}"/>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5DCC4335-128C-36F8-2AEE-5551D03A50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4B1CC681-A47C-39EF-0B62-53980B068845}"/>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C466DE54-ECC5-8822-A25A-217431A0158E}"/>
              </a:ext>
            </a:extLst>
          </p:cNvPr>
          <p:cNvSpPr>
            <a:spLocks noGrp="1"/>
          </p:cNvSpPr>
          <p:nvPr>
            <p:ph type="dt" sz="half" idx="10"/>
          </p:nvPr>
        </p:nvSpPr>
        <p:spPr/>
        <p:txBody>
          <a:bodyPr/>
          <a:lstStyle/>
          <a:p>
            <a:fld id="{3CFB0911-92B1-4664-A509-928DB1381EDB}" type="datetime1">
              <a:rPr lang="zh-TW" altLang="en-US" smtClean="0"/>
              <a:t>2024/5/28</a:t>
            </a:fld>
            <a:endParaRPr lang="zh-TW" altLang="en-US"/>
          </a:p>
        </p:txBody>
      </p:sp>
      <p:sp>
        <p:nvSpPr>
          <p:cNvPr id="8" name="頁尾版面配置區 7">
            <a:extLst>
              <a:ext uri="{FF2B5EF4-FFF2-40B4-BE49-F238E27FC236}">
                <a16:creationId xmlns:a16="http://schemas.microsoft.com/office/drawing/2014/main" id="{11103043-9800-B94E-D11D-5F4A9607E747}"/>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4834C09C-5B1A-2385-D225-A0426D8F4EED}"/>
              </a:ext>
            </a:extLst>
          </p:cNvPr>
          <p:cNvSpPr>
            <a:spLocks noGrp="1"/>
          </p:cNvSpPr>
          <p:nvPr>
            <p:ph type="sldNum" sz="quarter" idx="12"/>
          </p:nvPr>
        </p:nvSpPr>
        <p:spPr/>
        <p:txBody>
          <a:bodyPr/>
          <a:lstStyle/>
          <a:p>
            <a:fld id="{D8B62ACA-CEA2-4F87-878B-008095AF21A4}" type="slidenum">
              <a:rPr lang="zh-TW" altLang="en-US" smtClean="0"/>
              <a:t>‹#›</a:t>
            </a:fld>
            <a:endParaRPr lang="zh-TW" altLang="en-US"/>
          </a:p>
        </p:txBody>
      </p:sp>
    </p:spTree>
    <p:extLst>
      <p:ext uri="{BB962C8B-B14F-4D97-AF65-F5344CB8AC3E}">
        <p14:creationId xmlns:p14="http://schemas.microsoft.com/office/powerpoint/2010/main" val="102893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284F1B-FE64-DB1E-0721-95DC8F81C60C}"/>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94BB419F-190D-5030-0DF4-88C4293AB004}"/>
              </a:ext>
            </a:extLst>
          </p:cNvPr>
          <p:cNvSpPr>
            <a:spLocks noGrp="1"/>
          </p:cNvSpPr>
          <p:nvPr>
            <p:ph type="dt" sz="half" idx="10"/>
          </p:nvPr>
        </p:nvSpPr>
        <p:spPr/>
        <p:txBody>
          <a:bodyPr/>
          <a:lstStyle/>
          <a:p>
            <a:fld id="{9C3FCD10-7AC1-4E50-A6A8-A4732BF91053}" type="datetime1">
              <a:rPr lang="zh-TW" altLang="en-US" smtClean="0"/>
              <a:t>2024/5/28</a:t>
            </a:fld>
            <a:endParaRPr lang="zh-TW" altLang="en-US"/>
          </a:p>
        </p:txBody>
      </p:sp>
      <p:sp>
        <p:nvSpPr>
          <p:cNvPr id="4" name="頁尾版面配置區 3">
            <a:extLst>
              <a:ext uri="{FF2B5EF4-FFF2-40B4-BE49-F238E27FC236}">
                <a16:creationId xmlns:a16="http://schemas.microsoft.com/office/drawing/2014/main" id="{B36E5A5C-790E-6ADE-1627-B8A7B2DDDE7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635D627-8E23-FCB6-D9ED-CEE2A2748DF0}"/>
              </a:ext>
            </a:extLst>
          </p:cNvPr>
          <p:cNvSpPr>
            <a:spLocks noGrp="1"/>
          </p:cNvSpPr>
          <p:nvPr>
            <p:ph type="sldNum" sz="quarter" idx="12"/>
          </p:nvPr>
        </p:nvSpPr>
        <p:spPr/>
        <p:txBody>
          <a:bodyPr/>
          <a:lstStyle/>
          <a:p>
            <a:fld id="{D8B62ACA-CEA2-4F87-878B-008095AF21A4}" type="slidenum">
              <a:rPr lang="zh-TW" altLang="en-US" smtClean="0"/>
              <a:t>‹#›</a:t>
            </a:fld>
            <a:endParaRPr lang="zh-TW" altLang="en-US"/>
          </a:p>
        </p:txBody>
      </p:sp>
    </p:spTree>
    <p:extLst>
      <p:ext uri="{BB962C8B-B14F-4D97-AF65-F5344CB8AC3E}">
        <p14:creationId xmlns:p14="http://schemas.microsoft.com/office/powerpoint/2010/main" val="8104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525ABB0-A587-8E75-9EC0-2990041B663B}"/>
              </a:ext>
            </a:extLst>
          </p:cNvPr>
          <p:cNvSpPr>
            <a:spLocks noGrp="1"/>
          </p:cNvSpPr>
          <p:nvPr>
            <p:ph type="dt" sz="half" idx="10"/>
          </p:nvPr>
        </p:nvSpPr>
        <p:spPr/>
        <p:txBody>
          <a:bodyPr/>
          <a:lstStyle/>
          <a:p>
            <a:fld id="{C545DE1E-B866-4FA7-9E6C-4C747E18B803}" type="datetime1">
              <a:rPr lang="zh-TW" altLang="en-US" smtClean="0"/>
              <a:t>2024/5/28</a:t>
            </a:fld>
            <a:endParaRPr lang="zh-TW" altLang="en-US"/>
          </a:p>
        </p:txBody>
      </p:sp>
      <p:sp>
        <p:nvSpPr>
          <p:cNvPr id="3" name="頁尾版面配置區 2">
            <a:extLst>
              <a:ext uri="{FF2B5EF4-FFF2-40B4-BE49-F238E27FC236}">
                <a16:creationId xmlns:a16="http://schemas.microsoft.com/office/drawing/2014/main" id="{C29D4192-0A3E-7F38-02C3-AA00B875988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8AC1A8E0-387F-4DFA-C21E-AE23016E0C6B}"/>
              </a:ext>
            </a:extLst>
          </p:cNvPr>
          <p:cNvSpPr>
            <a:spLocks noGrp="1"/>
          </p:cNvSpPr>
          <p:nvPr>
            <p:ph type="sldNum" sz="quarter" idx="12"/>
          </p:nvPr>
        </p:nvSpPr>
        <p:spPr/>
        <p:txBody>
          <a:bodyPr/>
          <a:lstStyle/>
          <a:p>
            <a:fld id="{D8B62ACA-CEA2-4F87-878B-008095AF21A4}" type="slidenum">
              <a:rPr lang="zh-TW" altLang="en-US" smtClean="0"/>
              <a:t>‹#›</a:t>
            </a:fld>
            <a:endParaRPr lang="zh-TW" altLang="en-US"/>
          </a:p>
        </p:txBody>
      </p:sp>
    </p:spTree>
    <p:extLst>
      <p:ext uri="{BB962C8B-B14F-4D97-AF65-F5344CB8AC3E}">
        <p14:creationId xmlns:p14="http://schemas.microsoft.com/office/powerpoint/2010/main" val="114548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DF9AB0-674E-5AD6-2DC6-C5ED395B493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E99CD99-666A-AA31-7281-FF65BB824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7E34AC29-448B-A9AF-8566-844D7EADF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BABA1B0-7ADA-9837-AA20-5C3F2EFF9FE0}"/>
              </a:ext>
            </a:extLst>
          </p:cNvPr>
          <p:cNvSpPr>
            <a:spLocks noGrp="1"/>
          </p:cNvSpPr>
          <p:nvPr>
            <p:ph type="dt" sz="half" idx="10"/>
          </p:nvPr>
        </p:nvSpPr>
        <p:spPr/>
        <p:txBody>
          <a:bodyPr/>
          <a:lstStyle/>
          <a:p>
            <a:fld id="{E1566F61-329C-4C16-B507-723050BB1D7A}" type="datetime1">
              <a:rPr lang="zh-TW" altLang="en-US" smtClean="0"/>
              <a:t>2024/5/28</a:t>
            </a:fld>
            <a:endParaRPr lang="zh-TW" altLang="en-US"/>
          </a:p>
        </p:txBody>
      </p:sp>
      <p:sp>
        <p:nvSpPr>
          <p:cNvPr id="6" name="頁尾版面配置區 5">
            <a:extLst>
              <a:ext uri="{FF2B5EF4-FFF2-40B4-BE49-F238E27FC236}">
                <a16:creationId xmlns:a16="http://schemas.microsoft.com/office/drawing/2014/main" id="{A33CC7A9-4B67-2657-781E-C04C8A41D19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A376655-14A0-AFE9-B742-1FA788EEE71E}"/>
              </a:ext>
            </a:extLst>
          </p:cNvPr>
          <p:cNvSpPr>
            <a:spLocks noGrp="1"/>
          </p:cNvSpPr>
          <p:nvPr>
            <p:ph type="sldNum" sz="quarter" idx="12"/>
          </p:nvPr>
        </p:nvSpPr>
        <p:spPr/>
        <p:txBody>
          <a:bodyPr/>
          <a:lstStyle/>
          <a:p>
            <a:fld id="{D8B62ACA-CEA2-4F87-878B-008095AF21A4}" type="slidenum">
              <a:rPr lang="zh-TW" altLang="en-US" smtClean="0"/>
              <a:t>‹#›</a:t>
            </a:fld>
            <a:endParaRPr lang="zh-TW" altLang="en-US"/>
          </a:p>
        </p:txBody>
      </p:sp>
    </p:spTree>
    <p:extLst>
      <p:ext uri="{BB962C8B-B14F-4D97-AF65-F5344CB8AC3E}">
        <p14:creationId xmlns:p14="http://schemas.microsoft.com/office/powerpoint/2010/main" val="289094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8E1E21-B46C-6D18-EEAC-45A45FC75A8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D92839D3-CFAA-C06F-081C-CB265DD011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FA9946A1-00E6-E8D8-A481-7BE30461B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B89C13D6-032A-C9BA-EB5B-12541D850938}"/>
              </a:ext>
            </a:extLst>
          </p:cNvPr>
          <p:cNvSpPr>
            <a:spLocks noGrp="1"/>
          </p:cNvSpPr>
          <p:nvPr>
            <p:ph type="dt" sz="half" idx="10"/>
          </p:nvPr>
        </p:nvSpPr>
        <p:spPr/>
        <p:txBody>
          <a:bodyPr/>
          <a:lstStyle/>
          <a:p>
            <a:fld id="{06F6D82E-9BDE-42F2-82C6-6833F416B510}" type="datetime1">
              <a:rPr lang="zh-TW" altLang="en-US" smtClean="0"/>
              <a:t>2024/5/28</a:t>
            </a:fld>
            <a:endParaRPr lang="zh-TW" altLang="en-US"/>
          </a:p>
        </p:txBody>
      </p:sp>
      <p:sp>
        <p:nvSpPr>
          <p:cNvPr id="6" name="頁尾版面配置區 5">
            <a:extLst>
              <a:ext uri="{FF2B5EF4-FFF2-40B4-BE49-F238E27FC236}">
                <a16:creationId xmlns:a16="http://schemas.microsoft.com/office/drawing/2014/main" id="{817E6748-9B7A-D35D-8E87-7351A794F5F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DD7A4A4-B9E2-C65E-5A48-F6EC4ABD337D}"/>
              </a:ext>
            </a:extLst>
          </p:cNvPr>
          <p:cNvSpPr>
            <a:spLocks noGrp="1"/>
          </p:cNvSpPr>
          <p:nvPr>
            <p:ph type="sldNum" sz="quarter" idx="12"/>
          </p:nvPr>
        </p:nvSpPr>
        <p:spPr/>
        <p:txBody>
          <a:bodyPr/>
          <a:lstStyle/>
          <a:p>
            <a:fld id="{D8B62ACA-CEA2-4F87-878B-008095AF21A4}" type="slidenum">
              <a:rPr lang="zh-TW" altLang="en-US" smtClean="0"/>
              <a:t>‹#›</a:t>
            </a:fld>
            <a:endParaRPr lang="zh-TW" altLang="en-US"/>
          </a:p>
        </p:txBody>
      </p:sp>
    </p:spTree>
    <p:extLst>
      <p:ext uri="{BB962C8B-B14F-4D97-AF65-F5344CB8AC3E}">
        <p14:creationId xmlns:p14="http://schemas.microsoft.com/office/powerpoint/2010/main" val="2139315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6ACDFA9-97CB-BC23-4307-D51876A84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ACAAD76-BDA0-4E07-D0DC-6272C5FC7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0249B85-0B34-8D32-BDE6-8205243DC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77A2F6-5632-48E3-A482-91B8B435E665}" type="datetime1">
              <a:rPr lang="zh-TW" altLang="en-US" smtClean="0"/>
              <a:t>2024/5/28</a:t>
            </a:fld>
            <a:endParaRPr lang="zh-TW" altLang="en-US"/>
          </a:p>
        </p:txBody>
      </p:sp>
      <p:sp>
        <p:nvSpPr>
          <p:cNvPr id="5" name="頁尾版面配置區 4">
            <a:extLst>
              <a:ext uri="{FF2B5EF4-FFF2-40B4-BE49-F238E27FC236}">
                <a16:creationId xmlns:a16="http://schemas.microsoft.com/office/drawing/2014/main" id="{DD660AD7-BEB8-6C68-7B35-8DA09CBDD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0BFE4CA-B919-D578-8F33-49DDFCB66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B62ACA-CEA2-4F87-878B-008095AF21A4}" type="slidenum">
              <a:rPr lang="zh-TW" altLang="en-US" smtClean="0"/>
              <a:t>‹#›</a:t>
            </a:fld>
            <a:endParaRPr lang="zh-TW" altLang="en-US"/>
          </a:p>
        </p:txBody>
      </p:sp>
    </p:spTree>
    <p:extLst>
      <p:ext uri="{BB962C8B-B14F-4D97-AF65-F5344CB8AC3E}">
        <p14:creationId xmlns:p14="http://schemas.microsoft.com/office/powerpoint/2010/main" val="694940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ncbi.nlm.nih.gov/pmc/articles/PMC909790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frontiersin.org/journals/psychology/articles/10.3389/fpsyg.2021.748237/ful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frontiersin.org/journals/psychology/articles/10.3389/fpsyg.2021.748237/ful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3.xml"/><Relationship Id="rId4" Type="http://schemas.openxmlformats.org/officeDocument/2006/relationships/hyperlink" Target="https://reedjoe.com/wp-content/uploads/2024/05/e69e97e5bbbae4bfa1e88081e5b8abe68f90e4be9b_j-organ-behavior-making-a-life-in-the-organizational-sciences_1130424_e4b8ade8adaf.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hyperlink" Target="https://journals.aom.org/doi/10.5465/amj.2011.4000" TargetMode="External"/><Relationship Id="rId13" Type="http://schemas.openxmlformats.org/officeDocument/2006/relationships/hyperlink" Target="https://reedjoe.com/wp-content/uploads/2024/05/chatgpt_e8aa8de8ad98chatgpt_1130220_publish.pdf" TargetMode="External"/><Relationship Id="rId3" Type="http://schemas.openxmlformats.org/officeDocument/2006/relationships/image" Target="../media/image2.jpeg"/><Relationship Id="rId7" Type="http://schemas.openxmlformats.org/officeDocument/2006/relationships/hyperlink" Target="https://wp.me/p6IA1O-2Ks" TargetMode="External"/><Relationship Id="rId12" Type="http://schemas.openxmlformats.org/officeDocument/2006/relationships/hyperlink" Target="https://www.youtube.com/watch?v=Y2F8yisiS6E#:~:text=URL%3A%20https%3A%2F%2Fwww,100" TargetMode="Externa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hyperlink" Target="https://wp.me/p6IA1O-4d1" TargetMode="External"/><Relationship Id="rId11" Type="http://schemas.openxmlformats.org/officeDocument/2006/relationships/hyperlink" Target="https://reedjoe.com/wp-content/uploads/2024/05/e69e97e5bbbae4bfa1e88081e5b8abe68f90e4be9b_j-organ-behavior-making-a-life-in-the-organizational-sciences_1130424_e4b8ade8adaf.pdf" TargetMode="External"/><Relationship Id="rId5" Type="http://schemas.openxmlformats.org/officeDocument/2006/relationships/hyperlink" Target="https://wp.me/P6IA1O-6G" TargetMode="External"/><Relationship Id="rId10" Type="http://schemas.openxmlformats.org/officeDocument/2006/relationships/hyperlink" Target="https://wordpress.com/post/reedjoe.com/8872" TargetMode="External"/><Relationship Id="rId4" Type="http://schemas.openxmlformats.org/officeDocument/2006/relationships/hyperlink" Target="https://wp.me/P6IA1O-3fV" TargetMode="External"/><Relationship Id="rId9" Type="http://schemas.openxmlformats.org/officeDocument/2006/relationships/hyperlink" Target="https://wp.me/p6IA1O-2j6" TargetMode="External"/><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A616F1D-A811-10B1-285B-94B58200898D}"/>
              </a:ext>
            </a:extLst>
          </p:cNvPr>
          <p:cNvSpPr>
            <a:spLocks noGrp="1"/>
          </p:cNvSpPr>
          <p:nvPr>
            <p:ph type="sldNum" sz="quarter" idx="12"/>
          </p:nvPr>
        </p:nvSpPr>
        <p:spPr/>
        <p:txBody>
          <a:bodyPr/>
          <a:lstStyle/>
          <a:p>
            <a:fld id="{D8B62ACA-CEA2-4F87-878B-008095AF21A4}" type="slidenum">
              <a:rPr lang="zh-TW" altLang="en-US" smtClean="0"/>
              <a:t>1</a:t>
            </a:fld>
            <a:endParaRPr lang="zh-TW" altLang="en-US"/>
          </a:p>
        </p:txBody>
      </p:sp>
      <p:pic>
        <p:nvPicPr>
          <p:cNvPr id="7" name="圖片 6" descr="科技背景">
            <a:extLst>
              <a:ext uri="{FF2B5EF4-FFF2-40B4-BE49-F238E27FC236}">
                <a16:creationId xmlns:a16="http://schemas.microsoft.com/office/drawing/2014/main" id="{C3CE085F-4D19-7DB3-8C13-E7125B361516}"/>
              </a:ext>
            </a:extLst>
          </p:cNvPr>
          <p:cNvPicPr>
            <a:picLocks noChangeAspect="1"/>
          </p:cNvPicPr>
          <p:nvPr/>
        </p:nvPicPr>
        <p:blipFill>
          <a:blip r:embed="rId2">
            <a:alphaModFix amt="92000"/>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文字方塊 7">
            <a:extLst>
              <a:ext uri="{FF2B5EF4-FFF2-40B4-BE49-F238E27FC236}">
                <a16:creationId xmlns:a16="http://schemas.microsoft.com/office/drawing/2014/main" id="{F98ECE71-B336-E3ED-7BCF-398DBDBE005E}"/>
              </a:ext>
            </a:extLst>
          </p:cNvPr>
          <p:cNvSpPr txBox="1"/>
          <p:nvPr/>
        </p:nvSpPr>
        <p:spPr>
          <a:xfrm>
            <a:off x="4229100" y="2398576"/>
            <a:ext cx="7124700" cy="954107"/>
          </a:xfrm>
          <a:prstGeom prst="rect">
            <a:avLst/>
          </a:prstGeom>
          <a:noFill/>
        </p:spPr>
        <p:txBody>
          <a:bodyPr wrap="square">
            <a:spAutoFit/>
            <a:scene3d>
              <a:camera prst="orthographicFront"/>
              <a:lightRig rig="threePt" dir="t"/>
            </a:scene3d>
            <a:sp3d extrusionH="57150">
              <a:bevelT h="25400" prst="softRound"/>
            </a:sp3d>
          </a:bodyPr>
          <a:lstStyle/>
          <a:p>
            <a:pPr algn="l"/>
            <a:r>
              <a:rPr lang="en-US" altLang="zh-TW" sz="2800" b="1" dirty="0">
                <a:solidFill>
                  <a:srgbClr val="FFFFA7"/>
                </a:solidFill>
                <a:effectLst>
                  <a:outerShdw blurRad="50800" dist="38100" dir="8100000" algn="tr" rotWithShape="0">
                    <a:prstClr val="black">
                      <a:alpha val="40000"/>
                    </a:prstClr>
                  </a:outerShdw>
                </a:effectLst>
                <a:latin typeface="Avenir Next LT Pro" panose="020B0504020202020204" pitchFamily="34" charset="0"/>
                <a:ea typeface="Calibri" panose="020F0502020204030204" pitchFamily="34" charset="0"/>
                <a:cs typeface="Calibri" panose="020F0502020204030204" pitchFamily="34" charset="0"/>
              </a:rPr>
              <a:t>ChatGPT: Effective Search, Utilization, and Citation of Literature</a:t>
            </a:r>
          </a:p>
        </p:txBody>
      </p:sp>
      <p:sp>
        <p:nvSpPr>
          <p:cNvPr id="9" name="文字方塊 8">
            <a:extLst>
              <a:ext uri="{FF2B5EF4-FFF2-40B4-BE49-F238E27FC236}">
                <a16:creationId xmlns:a16="http://schemas.microsoft.com/office/drawing/2014/main" id="{370FF48D-4AC4-EFA7-3768-2E6053685450}"/>
              </a:ext>
            </a:extLst>
          </p:cNvPr>
          <p:cNvSpPr txBox="1"/>
          <p:nvPr/>
        </p:nvSpPr>
        <p:spPr>
          <a:xfrm>
            <a:off x="3394710" y="963822"/>
            <a:ext cx="7649210" cy="1323439"/>
          </a:xfrm>
          <a:prstGeom prst="rect">
            <a:avLst/>
          </a:prstGeom>
          <a:noFill/>
        </p:spPr>
        <p:txBody>
          <a:bodyPr wrap="square">
            <a:spAutoFit/>
            <a:scene3d>
              <a:camera prst="orthographicFront"/>
              <a:lightRig rig="threePt" dir="t"/>
            </a:scene3d>
            <a:sp3d extrusionH="57150">
              <a:bevelT h="25400" prst="softRound"/>
            </a:sp3d>
          </a:bodyPr>
          <a:lstStyle/>
          <a:p>
            <a:pPr algn="l"/>
            <a:r>
              <a:rPr lang="en-US" altLang="zh-TW" sz="4000" b="1" dirty="0">
                <a:solidFill>
                  <a:schemeClr val="accent6">
                    <a:lumMod val="20000"/>
                    <a:lumOff val="80000"/>
                  </a:schemeClr>
                </a:solidFill>
                <a:effectLst>
                  <a:outerShdw blurRad="50800" dist="38100" dir="8100000" algn="tr" rotWithShape="0">
                    <a:prstClr val="black">
                      <a:alpha val="40000"/>
                    </a:prstClr>
                  </a:outerShdw>
                </a:effectLst>
                <a:latin typeface="Avenir Next LT Pro" panose="020B0504020202020204" pitchFamily="34" charset="0"/>
                <a:ea typeface="源樣黑體 TTF Medium" panose="020B0600000000000000" pitchFamily="34" charset="-120"/>
                <a:cs typeface="Calibri" panose="020F0502020204030204" pitchFamily="34" charset="0"/>
              </a:rPr>
              <a:t>ChatGPT:</a:t>
            </a:r>
            <a:r>
              <a:rPr lang="zh-TW" altLang="en-US" sz="4000" b="1" dirty="0">
                <a:solidFill>
                  <a:schemeClr val="accent6">
                    <a:lumMod val="20000"/>
                    <a:lumOff val="80000"/>
                  </a:schemeClr>
                </a:solidFill>
                <a:effectLst>
                  <a:outerShdw blurRad="50800" dist="38100" dir="8100000" algn="tr" rotWithShape="0">
                    <a:prstClr val="black">
                      <a:alpha val="40000"/>
                    </a:prstClr>
                  </a:outerShdw>
                </a:effectLst>
                <a:latin typeface="Avenir Next LT Pro" panose="020B0504020202020204" pitchFamily="34" charset="0"/>
                <a:ea typeface="源樣黑體 TTF Medium" panose="020B0600000000000000" pitchFamily="34" charset="-120"/>
                <a:cs typeface="Calibri" panose="020F0502020204030204" pitchFamily="34" charset="0"/>
              </a:rPr>
              <a:t> </a:t>
            </a:r>
            <a:r>
              <a:rPr lang="zh-TW" altLang="zh-TW" sz="4000" b="1" dirty="0">
                <a:solidFill>
                  <a:schemeClr val="accent6">
                    <a:lumMod val="20000"/>
                    <a:lumOff val="80000"/>
                  </a:schemeClr>
                </a:solidFill>
                <a:effectLst>
                  <a:outerShdw blurRad="50800" dist="38100" dir="8100000" algn="tr" rotWithShape="0">
                    <a:prstClr val="black">
                      <a:alpha val="40000"/>
                    </a:prstClr>
                  </a:outerShdw>
                </a:effectLst>
                <a:latin typeface="Calibri" panose="020F0502020204030204" pitchFamily="34" charset="0"/>
                <a:ea typeface="源樣黑體 TTF Medium" panose="020B0600000000000000" pitchFamily="34" charset="-120"/>
                <a:cs typeface="Calibri" panose="020F0502020204030204" pitchFamily="34" charset="0"/>
              </a:rPr>
              <a:t>有效搜尋、運用、及引用文獻</a:t>
            </a:r>
            <a:r>
              <a:rPr lang="en-US" altLang="zh-TW" sz="4000" b="1" dirty="0">
                <a:solidFill>
                  <a:schemeClr val="accent6">
                    <a:lumMod val="20000"/>
                    <a:lumOff val="80000"/>
                  </a:schemeClr>
                </a:solidFill>
                <a:effectLst>
                  <a:outerShdw blurRad="50800" dist="38100" dir="8100000" algn="tr" rotWithShape="0">
                    <a:prstClr val="black">
                      <a:alpha val="40000"/>
                    </a:prstClr>
                  </a:outerShdw>
                </a:effectLst>
                <a:latin typeface="Calibri" panose="020F0502020204030204" pitchFamily="34" charset="0"/>
                <a:ea typeface="源樣黑體 TTF Medium" panose="020B0600000000000000" pitchFamily="34" charset="-120"/>
                <a:cs typeface="Calibri" panose="020F0502020204030204" pitchFamily="34" charset="0"/>
              </a:rPr>
              <a:t> —</a:t>
            </a:r>
          </a:p>
        </p:txBody>
      </p:sp>
      <p:sp>
        <p:nvSpPr>
          <p:cNvPr id="12" name="矩形 11">
            <a:extLst>
              <a:ext uri="{FF2B5EF4-FFF2-40B4-BE49-F238E27FC236}">
                <a16:creationId xmlns:a16="http://schemas.microsoft.com/office/drawing/2014/main" id="{85339BE8-5DF5-6327-C95A-32E88B7FB2A5}"/>
              </a:ext>
            </a:extLst>
          </p:cNvPr>
          <p:cNvSpPr/>
          <p:nvPr/>
        </p:nvSpPr>
        <p:spPr>
          <a:xfrm>
            <a:off x="957312" y="4118221"/>
            <a:ext cx="2719648" cy="18159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3000"/>
              </a:lnSpc>
            </a:pPr>
            <a:r>
              <a:rPr lang="zh-TW" altLang="en-US" sz="2200" b="1" dirty="0">
                <a:solidFill>
                  <a:schemeClr val="bg1"/>
                </a:solidFill>
                <a:effectLst>
                  <a:outerShdw blurRad="50800" dist="38100" dir="2700000" algn="tl" rotWithShape="0">
                    <a:prstClr val="black">
                      <a:alpha val="40000"/>
                    </a:prstClr>
                  </a:outerShdw>
                </a:effectLst>
                <a:latin typeface="Avenir Next LT Pro" panose="020B0504020202020204" pitchFamily="34" charset="0"/>
                <a:ea typeface="微軟正黑體" panose="020B0604030504040204" pitchFamily="34" charset="-120"/>
              </a:rPr>
              <a:t>張瑞釗</a:t>
            </a:r>
            <a:endParaRPr lang="en-US" altLang="zh-TW" sz="2200" b="1" dirty="0">
              <a:solidFill>
                <a:schemeClr val="bg1"/>
              </a:solidFill>
              <a:effectLst>
                <a:outerShdw blurRad="50800" dist="38100" dir="2700000" algn="tl" rotWithShape="0">
                  <a:prstClr val="black">
                    <a:alpha val="40000"/>
                  </a:prstClr>
                </a:outerShdw>
              </a:effectLst>
              <a:latin typeface="Avenir Next LT Pro" panose="020B0504020202020204" pitchFamily="34" charset="0"/>
              <a:ea typeface="微軟正黑體" panose="020B0604030504040204" pitchFamily="34" charset="-120"/>
            </a:endParaRPr>
          </a:p>
          <a:p>
            <a:pPr algn="ctr">
              <a:lnSpc>
                <a:spcPts val="3000"/>
              </a:lnSpc>
            </a:pPr>
            <a:r>
              <a:rPr lang="en-US" altLang="zh-TW" sz="2200" b="1" dirty="0">
                <a:solidFill>
                  <a:schemeClr val="bg1"/>
                </a:solidFill>
                <a:effectLst>
                  <a:outerShdw blurRad="50800" dist="38100" dir="2700000" algn="tl" rotWithShape="0">
                    <a:prstClr val="black">
                      <a:alpha val="40000"/>
                    </a:prstClr>
                  </a:outerShdw>
                </a:effectLst>
                <a:latin typeface="Avenir Next LT Pro" panose="020B0504020202020204" pitchFamily="34" charset="0"/>
                <a:ea typeface="微軟正黑體" panose="020B0604030504040204" pitchFamily="34" charset="-120"/>
              </a:rPr>
              <a:t>Reed Chang</a:t>
            </a:r>
          </a:p>
          <a:p>
            <a:pPr algn="ctr">
              <a:lnSpc>
                <a:spcPts val="3000"/>
              </a:lnSpc>
              <a:spcAft>
                <a:spcPts val="1200"/>
              </a:spcAft>
            </a:pPr>
            <a:r>
              <a:rPr lang="zh-TW" altLang="en-US" sz="2200" b="1" dirty="0">
                <a:solidFill>
                  <a:schemeClr val="bg1"/>
                </a:solidFill>
                <a:effectLst>
                  <a:outerShdw blurRad="50800" dist="38100" dir="2700000" algn="tl" rotWithShape="0">
                    <a:prstClr val="black">
                      <a:alpha val="40000"/>
                    </a:prstClr>
                  </a:outerShdw>
                </a:effectLst>
                <a:latin typeface="Avenir Next LT Pro" panose="020B0504020202020204" pitchFamily="34" charset="0"/>
                <a:ea typeface="微軟正黑體" panose="020B0604030504040204" pitchFamily="34" charset="-120"/>
              </a:rPr>
              <a:t>中科院顧問</a:t>
            </a:r>
            <a:endParaRPr lang="en-US" altLang="zh-TW" sz="2200" b="1" dirty="0">
              <a:solidFill>
                <a:schemeClr val="bg1"/>
              </a:solidFill>
              <a:effectLst>
                <a:outerShdw blurRad="50800" dist="38100" dir="2700000" algn="tl" rotWithShape="0">
                  <a:prstClr val="black">
                    <a:alpha val="40000"/>
                  </a:prstClr>
                </a:outerShdw>
              </a:effectLst>
              <a:latin typeface="Avenir Next LT Pro" panose="020B0504020202020204" pitchFamily="34" charset="0"/>
              <a:ea typeface="微軟正黑體" panose="020B0604030504040204" pitchFamily="34" charset="-120"/>
            </a:endParaRPr>
          </a:p>
          <a:p>
            <a:pPr algn="ctr">
              <a:lnSpc>
                <a:spcPts val="3000"/>
              </a:lnSpc>
            </a:pPr>
            <a:r>
              <a:rPr lang="en-US" altLang="zh-TW" sz="2200" b="1" dirty="0">
                <a:solidFill>
                  <a:schemeClr val="bg1"/>
                </a:solidFill>
                <a:effectLst>
                  <a:outerShdw blurRad="50800" dist="38100" dir="2700000" algn="tl" rotWithShape="0">
                    <a:prstClr val="black">
                      <a:alpha val="40000"/>
                    </a:prstClr>
                  </a:outerShdw>
                </a:effectLst>
                <a:latin typeface="Avenir Next LT Pro" panose="020B0504020202020204" pitchFamily="34" charset="0"/>
                <a:ea typeface="微軟正黑體" panose="020B0604030504040204" pitchFamily="34" charset="-120"/>
              </a:rPr>
              <a:t>May 28, 2024</a:t>
            </a:r>
            <a:endParaRPr lang="zh-TW" altLang="en-US" sz="2200" b="1" dirty="0">
              <a:solidFill>
                <a:schemeClr val="bg1"/>
              </a:solidFill>
              <a:effectLst>
                <a:outerShdw blurRad="50800" dist="38100" dir="2700000" algn="tl" rotWithShape="0">
                  <a:prstClr val="black">
                    <a:alpha val="40000"/>
                  </a:prstClr>
                </a:outerShdw>
              </a:effectLst>
              <a:latin typeface="Avenir Next LT Pro" panose="020B0504020202020204" pitchFamily="34" charset="0"/>
              <a:ea typeface="微軟正黑體" panose="020B0604030504040204" pitchFamily="34" charset="-120"/>
            </a:endParaRPr>
          </a:p>
        </p:txBody>
      </p:sp>
      <p:sp>
        <p:nvSpPr>
          <p:cNvPr id="13" name="矩形 12">
            <a:extLst>
              <a:ext uri="{FF2B5EF4-FFF2-40B4-BE49-F238E27FC236}">
                <a16:creationId xmlns:a16="http://schemas.microsoft.com/office/drawing/2014/main" id="{81D381FA-DDFF-4AB6-FC8E-11F9D139850F}"/>
              </a:ext>
            </a:extLst>
          </p:cNvPr>
          <p:cNvSpPr/>
          <p:nvPr/>
        </p:nvSpPr>
        <p:spPr>
          <a:xfrm>
            <a:off x="1106507" y="6097594"/>
            <a:ext cx="2464734" cy="3285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200" b="1" dirty="0">
                <a:solidFill>
                  <a:srgbClr val="FFFFA7"/>
                </a:solidFill>
                <a:effectLst>
                  <a:outerShdw blurRad="50800" dist="38100" dir="2700000" algn="tl" rotWithShape="0">
                    <a:prstClr val="black">
                      <a:alpha val="40000"/>
                    </a:prstClr>
                  </a:outerShdw>
                </a:effectLst>
                <a:latin typeface="Avenir Next LT Pro" panose="020B0504020202020204" pitchFamily="34" charset="0"/>
                <a:ea typeface="微軟正黑體" panose="020B0604030504040204" pitchFamily="34" charset="-120"/>
              </a:rPr>
              <a:t>PhD Association</a:t>
            </a:r>
            <a:endParaRPr lang="zh-TW" altLang="en-US" sz="2200" b="1" dirty="0">
              <a:solidFill>
                <a:srgbClr val="FFFFA7"/>
              </a:solidFill>
              <a:effectLst>
                <a:outerShdw blurRad="50800" dist="38100" dir="2700000" algn="tl" rotWithShape="0">
                  <a:prstClr val="black">
                    <a:alpha val="40000"/>
                  </a:prstClr>
                </a:outerShdw>
              </a:effectLst>
              <a:latin typeface="Avenir Next LT Pro" panose="020B0504020202020204" pitchFamily="34" charset="0"/>
              <a:ea typeface="微軟正黑體" panose="020B0604030504040204" pitchFamily="34" charset="-120"/>
            </a:endParaRPr>
          </a:p>
        </p:txBody>
      </p:sp>
    </p:spTree>
    <p:extLst>
      <p:ext uri="{BB962C8B-B14F-4D97-AF65-F5344CB8AC3E}">
        <p14:creationId xmlns:p14="http://schemas.microsoft.com/office/powerpoint/2010/main" val="4062849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E1837AC7-1BA2-F4DC-56F2-96B684D05683}"/>
              </a:ext>
            </a:extLst>
          </p:cNvPr>
          <p:cNvSpPr>
            <a:spLocks noGrp="1"/>
          </p:cNvSpPr>
          <p:nvPr>
            <p:ph type="sldNum" sz="quarter" idx="12"/>
          </p:nvPr>
        </p:nvSpPr>
        <p:spPr/>
        <p:txBody>
          <a:bodyPr/>
          <a:lstStyle/>
          <a:p>
            <a:fld id="{D8B62ACA-CEA2-4F87-878B-008095AF21A4}" type="slidenum">
              <a:rPr lang="zh-TW" altLang="en-US" smtClean="0"/>
              <a:t>10</a:t>
            </a:fld>
            <a:endParaRPr lang="zh-TW" altLang="en-US"/>
          </a:p>
        </p:txBody>
      </p:sp>
      <p:sp>
        <p:nvSpPr>
          <p:cNvPr id="4" name="文字方塊 3">
            <a:extLst>
              <a:ext uri="{FF2B5EF4-FFF2-40B4-BE49-F238E27FC236}">
                <a16:creationId xmlns:a16="http://schemas.microsoft.com/office/drawing/2014/main" id="{0DD16310-25A8-B031-0F03-EB683F1553B5}"/>
              </a:ext>
            </a:extLst>
          </p:cNvPr>
          <p:cNvSpPr txBox="1"/>
          <p:nvPr/>
        </p:nvSpPr>
        <p:spPr>
          <a:xfrm>
            <a:off x="1137919" y="2737676"/>
            <a:ext cx="9469123" cy="1015663"/>
          </a:xfrm>
          <a:prstGeom prst="rect">
            <a:avLst/>
          </a:prstGeom>
          <a:noFill/>
        </p:spPr>
        <p:txBody>
          <a:bodyPr wrap="square">
            <a:spAutoFit/>
          </a:bodyPr>
          <a:lstStyle/>
          <a:p>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請你提供幾篇已出版有關</a:t>
            </a:r>
            <a:r>
              <a:rPr lang="zh-TW" altLang="en-US" sz="2000" b="0" i="0" dirty="0">
                <a:solidFill>
                  <a:srgbClr val="FF0000"/>
                </a:solidFill>
                <a:effectLst/>
                <a:latin typeface="Calibri" panose="020F0502020204030204" pitchFamily="34" charset="0"/>
                <a:ea typeface="微軟正黑體" panose="020B0604030504040204" pitchFamily="34" charset="-120"/>
                <a:cs typeface="Calibri" panose="020F0502020204030204" pitchFamily="34" charset="0"/>
              </a:rPr>
              <a:t>研發團隊「謙卑領導」</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的論文。</a:t>
            </a:r>
            <a:endPar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r>
              <a:rPr lang="en-US" altLang="zh-TW" sz="2000" b="0" i="0" dirty="0">
                <a:solidFill>
                  <a:srgbClr val="0D0D0D"/>
                </a:solidFill>
                <a:effectLst/>
                <a:latin typeface="ui-sans-serif"/>
              </a:rPr>
              <a:t>Could you provide a couple of papers published referring to "humble leadership" in the context of R&amp;D teams?</a:t>
            </a:r>
            <a:endParaRPr lang="zh-TW" altLang="en-US" sz="2000" dirty="0"/>
          </a:p>
        </p:txBody>
      </p:sp>
      <p:sp>
        <p:nvSpPr>
          <p:cNvPr id="6" name="文字方塊 5">
            <a:extLst>
              <a:ext uri="{FF2B5EF4-FFF2-40B4-BE49-F238E27FC236}">
                <a16:creationId xmlns:a16="http://schemas.microsoft.com/office/drawing/2014/main" id="{2AF6487F-AA8F-0A92-13F9-57D388FD712F}"/>
              </a:ext>
            </a:extLst>
          </p:cNvPr>
          <p:cNvSpPr txBox="1"/>
          <p:nvPr/>
        </p:nvSpPr>
        <p:spPr>
          <a:xfrm>
            <a:off x="1178558" y="4542132"/>
            <a:ext cx="9834880" cy="1836144"/>
          </a:xfrm>
          <a:prstGeom prst="rect">
            <a:avLst/>
          </a:prstGeom>
          <a:noFill/>
        </p:spPr>
        <p:txBody>
          <a:bodyPr wrap="square">
            <a:spAutoFit/>
          </a:bodyPr>
          <a:lstStyle/>
          <a:p>
            <a:pPr>
              <a:lnSpc>
                <a:spcPts val="3000"/>
              </a:lnSpc>
              <a:spcAft>
                <a:spcPts val="1800"/>
              </a:spcAft>
            </a:pPr>
            <a:r>
              <a:rPr lang="en-US" altLang="zh-TW" sz="2000" b="0" i="0" dirty="0">
                <a:solidFill>
                  <a:srgbClr val="0D0D0D"/>
                </a:solidFill>
                <a:effectLst/>
                <a:latin typeface="ui-sans-serif"/>
              </a:rPr>
              <a:t>Here are some published papers that discuss "humble leadership" in various contexts:</a:t>
            </a:r>
          </a:p>
          <a:p>
            <a:pPr>
              <a:lnSpc>
                <a:spcPts val="3000"/>
              </a:lnSpc>
            </a:pPr>
            <a:r>
              <a:rPr lang="en-US" altLang="zh-TW" sz="2000" b="1" i="0" dirty="0">
                <a:solidFill>
                  <a:srgbClr val="0D0D0D"/>
                </a:solidFill>
                <a:effectLst/>
                <a:latin typeface="ui-sans-serif"/>
              </a:rPr>
              <a:t>“Humble Leadership and Team Innovation: The Mediating Role of Team Reflexivity and the Moderating Role of Expertise Diversity in Teams"</a:t>
            </a:r>
            <a:endParaRPr lang="en-US" altLang="zh-TW" sz="2000" b="0" i="0" dirty="0">
              <a:solidFill>
                <a:srgbClr val="0D0D0D"/>
              </a:solidFill>
              <a:effectLst/>
              <a:latin typeface="ui-sans-serif"/>
            </a:endParaRPr>
          </a:p>
          <a:p>
            <a:pPr>
              <a:lnSpc>
                <a:spcPts val="3000"/>
              </a:lnSpc>
            </a:pPr>
            <a:r>
              <a:rPr lang="en-US" altLang="zh-TW" sz="2000" b="0" i="0" dirty="0">
                <a:solidFill>
                  <a:srgbClr val="0D0D0D"/>
                </a:solidFill>
                <a:effectLst/>
                <a:latin typeface="ui-sans-serif"/>
              </a:rPr>
              <a:t>Source: </a:t>
            </a:r>
            <a:r>
              <a:rPr lang="en-US" altLang="zh-TW" sz="2000" b="0" i="0" u="none" strike="noStrike" dirty="0">
                <a:solidFill>
                  <a:srgbClr val="0D0D0D"/>
                </a:solidFill>
                <a:effectLst/>
                <a:latin typeface="ui-sans-serif"/>
                <a:hlinkClick r:id="rId4"/>
              </a:rPr>
              <a:t>Frontiers in Psychology</a:t>
            </a:r>
            <a:endParaRPr lang="zh-TW" altLang="en-US" sz="2000" dirty="0"/>
          </a:p>
        </p:txBody>
      </p:sp>
      <p:sp>
        <p:nvSpPr>
          <p:cNvPr id="22" name="文字方塊 21">
            <a:extLst>
              <a:ext uri="{FF2B5EF4-FFF2-40B4-BE49-F238E27FC236}">
                <a16:creationId xmlns:a16="http://schemas.microsoft.com/office/drawing/2014/main" id="{D6DFD4AA-6F7A-A8F6-8799-CF4A9480AC7C}"/>
              </a:ext>
            </a:extLst>
          </p:cNvPr>
          <p:cNvSpPr txBox="1"/>
          <p:nvPr/>
        </p:nvSpPr>
        <p:spPr>
          <a:xfrm>
            <a:off x="1178558" y="1080052"/>
            <a:ext cx="10012680" cy="707886"/>
          </a:xfrm>
          <a:prstGeom prst="rect">
            <a:avLst/>
          </a:prstGeom>
          <a:noFill/>
          <a:ln>
            <a:noFill/>
          </a:ln>
        </p:spPr>
        <p:txBody>
          <a:bodyPr wrap="square">
            <a:spAutoFit/>
          </a:bodyPr>
          <a:lstStyle/>
          <a:p>
            <a:pPr>
              <a:lnSpc>
                <a:spcPts val="2400"/>
              </a:lnSpc>
            </a:pPr>
            <a:r>
              <a:rPr lang="en-US" altLang="zh-TW"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ChatGPT 4o: </a:t>
            </a:r>
            <a:r>
              <a:rPr lang="zh-TW" altLang="en-US"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利用</a:t>
            </a:r>
            <a:r>
              <a:rPr lang="en-US" altLang="zh-TW" sz="20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ChatGPT 4o</a:t>
            </a:r>
            <a:r>
              <a:rPr lang="zh-TW" altLang="en-US"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進行</a:t>
            </a:r>
            <a:r>
              <a:rPr lang="zh-TW" altLang="en-US" sz="2000" b="1" i="0" dirty="0">
                <a:solidFill>
                  <a:srgbClr val="FF0000"/>
                </a:solidFill>
                <a:effectLst/>
                <a:latin typeface="Calibri" panose="020F0502020204030204" pitchFamily="34" charset="0"/>
                <a:ea typeface="微軟正黑體" panose="020B0604030504040204" pitchFamily="34" charset="-120"/>
                <a:cs typeface="Calibri" panose="020F0502020204030204" pitchFamily="34" charset="0"/>
              </a:rPr>
              <a:t>精確</a:t>
            </a:r>
            <a:r>
              <a:rPr lang="zh-TW" altLang="en-US"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搜尋，可取得相關學術論文的全文</a:t>
            </a:r>
            <a:endParaRPr lang="en-US" altLang="zh-TW" sz="2000" b="1" i="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ts val="2400"/>
              </a:lnSpc>
            </a:pPr>
            <a:r>
              <a:rPr lang="en-US" altLang="zh-TW" sz="2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Using ChatGPT 4o to precisely search for </a:t>
            </a:r>
            <a:r>
              <a:rPr lang="en-US" altLang="zh-TW" sz="2000" b="1" kern="0"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altLang="zh-TW" sz="2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ccessing </a:t>
            </a:r>
            <a:r>
              <a:rPr lang="en-US" altLang="zh-TW" sz="2000" b="1" kern="0" dirty="0">
                <a:solidFill>
                  <a:srgbClr val="0070C0"/>
                </a:solidFill>
                <a:latin typeface="Calibri" panose="020F0502020204030204" pitchFamily="34" charset="0"/>
                <a:ea typeface="Calibri" panose="020F0502020204030204" pitchFamily="34" charset="0"/>
                <a:cs typeface="Calibri" panose="020F0502020204030204" pitchFamily="34" charset="0"/>
              </a:rPr>
              <a:t>f</a:t>
            </a:r>
            <a:r>
              <a:rPr lang="en-US" altLang="zh-TW" sz="2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ull texts.</a:t>
            </a:r>
          </a:p>
        </p:txBody>
      </p:sp>
      <p:pic>
        <p:nvPicPr>
          <p:cNvPr id="23" name="圖片 22">
            <a:extLst>
              <a:ext uri="{FF2B5EF4-FFF2-40B4-BE49-F238E27FC236}">
                <a16:creationId xmlns:a16="http://schemas.microsoft.com/office/drawing/2014/main" id="{D44B9CDF-E443-D071-68E6-1576BEE28EAE}"/>
              </a:ext>
            </a:extLst>
          </p:cNvPr>
          <p:cNvPicPr>
            <a:picLocks noChangeAspect="1"/>
          </p:cNvPicPr>
          <p:nvPr/>
        </p:nvPicPr>
        <p:blipFill rotWithShape="1">
          <a:blip r:embed="rId5"/>
          <a:srcRect l="2341" t="5141" r="6374" b="24110"/>
          <a:stretch/>
        </p:blipFill>
        <p:spPr>
          <a:xfrm>
            <a:off x="1178558" y="2280476"/>
            <a:ext cx="551226" cy="457200"/>
          </a:xfrm>
          <a:prstGeom prst="rect">
            <a:avLst/>
          </a:prstGeom>
        </p:spPr>
      </p:pic>
      <p:pic>
        <p:nvPicPr>
          <p:cNvPr id="24" name="圖片 23">
            <a:extLst>
              <a:ext uri="{FF2B5EF4-FFF2-40B4-BE49-F238E27FC236}">
                <a16:creationId xmlns:a16="http://schemas.microsoft.com/office/drawing/2014/main" id="{5B998B17-E926-495C-FAF4-468E5EB91563}"/>
              </a:ext>
            </a:extLst>
          </p:cNvPr>
          <p:cNvPicPr>
            <a:picLocks noChangeAspect="1"/>
          </p:cNvPicPr>
          <p:nvPr/>
        </p:nvPicPr>
        <p:blipFill rotWithShape="1">
          <a:blip r:embed="rId6"/>
          <a:srcRect l="3804" t="8730" r="7291" b="24452"/>
          <a:stretch/>
        </p:blipFill>
        <p:spPr>
          <a:xfrm>
            <a:off x="1178558" y="4148110"/>
            <a:ext cx="1295401" cy="431800"/>
          </a:xfrm>
          <a:prstGeom prst="rect">
            <a:avLst/>
          </a:prstGeom>
        </p:spPr>
      </p:pic>
      <p:pic>
        <p:nvPicPr>
          <p:cNvPr id="25" name="圖片 24">
            <a:extLst>
              <a:ext uri="{FF2B5EF4-FFF2-40B4-BE49-F238E27FC236}">
                <a16:creationId xmlns:a16="http://schemas.microsoft.com/office/drawing/2014/main" id="{FBE8E25D-0345-EF98-996B-993B5C1A39CB}"/>
              </a:ext>
            </a:extLst>
          </p:cNvPr>
          <p:cNvPicPr>
            <a:picLocks noChangeAspect="1"/>
          </p:cNvPicPr>
          <p:nvPr/>
        </p:nvPicPr>
        <p:blipFill rotWithShape="1">
          <a:blip r:embed="rId7"/>
          <a:srcRect l="1961" t="8076" r="1534" b="25108"/>
          <a:stretch/>
        </p:blipFill>
        <p:spPr>
          <a:xfrm>
            <a:off x="8729976" y="1971328"/>
            <a:ext cx="2882900" cy="647700"/>
          </a:xfrm>
          <a:prstGeom prst="rect">
            <a:avLst/>
          </a:prstGeom>
        </p:spPr>
      </p:pic>
      <p:sp>
        <p:nvSpPr>
          <p:cNvPr id="28" name="矩形 27">
            <a:extLst>
              <a:ext uri="{FF2B5EF4-FFF2-40B4-BE49-F238E27FC236}">
                <a16:creationId xmlns:a16="http://schemas.microsoft.com/office/drawing/2014/main" id="{37AB39A0-8E42-49C3-6D77-736BF9DF03BE}"/>
              </a:ext>
            </a:extLst>
          </p:cNvPr>
          <p:cNvSpPr/>
          <p:nvPr/>
        </p:nvSpPr>
        <p:spPr>
          <a:xfrm>
            <a:off x="982980" y="1037755"/>
            <a:ext cx="10568940" cy="79248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id="{2A0D7ED1-4D25-C2A5-2FA5-4286D0B63806}"/>
              </a:ext>
            </a:extLst>
          </p:cNvPr>
          <p:cNvSpPr txBox="1"/>
          <p:nvPr/>
        </p:nvSpPr>
        <p:spPr>
          <a:xfrm>
            <a:off x="9133840" y="188776"/>
            <a:ext cx="3058160" cy="769441"/>
          </a:xfrm>
          <a:prstGeom prst="rect">
            <a:avLst/>
          </a:prstGeom>
          <a:noFill/>
        </p:spPr>
        <p:txBody>
          <a:bodyPr wrap="square">
            <a:spAutoFit/>
          </a:bodyPr>
          <a:lstStyle/>
          <a:p>
            <a:r>
              <a:rPr lang="zh-TW" altLang="en-US" sz="2200" b="1" dirty="0">
                <a:solidFill>
                  <a:srgbClr val="358B70"/>
                </a:solidFill>
                <a:latin typeface="Calibri" panose="020F0502020204030204" pitchFamily="34" charset="0"/>
                <a:ea typeface="微軟正黑體" panose="020B0604030504040204" pitchFamily="34" charset="-120"/>
                <a:cs typeface="Calibri" panose="020F0502020204030204" pitchFamily="34" charset="0"/>
              </a:rPr>
              <a:t>取得文獻</a:t>
            </a:r>
            <a:endParaRPr lang="en-US" altLang="zh-TW" sz="2200" b="1" dirty="0">
              <a:solidFill>
                <a:srgbClr val="358B70"/>
              </a:solidFill>
              <a:latin typeface="Calibri" panose="020F0502020204030204" pitchFamily="34" charset="0"/>
              <a:ea typeface="微軟正黑體" panose="020B0604030504040204" pitchFamily="34" charset="-120"/>
              <a:cs typeface="Calibri" panose="020F0502020204030204" pitchFamily="34" charset="0"/>
            </a:endParaRPr>
          </a:p>
          <a:p>
            <a:pPr>
              <a:spcAft>
                <a:spcPts val="1200"/>
              </a:spcAft>
            </a:pPr>
            <a:r>
              <a:rPr lang="en-US" altLang="zh-TW" sz="2200" dirty="0">
                <a:solidFill>
                  <a:srgbClr val="358B70"/>
                </a:solidFill>
                <a:latin typeface="Calibri" panose="020F0502020204030204" pitchFamily="34" charset="0"/>
                <a:ea typeface="微軟正黑體" panose="020B0604030504040204" pitchFamily="34" charset="-120"/>
                <a:cs typeface="Calibri" panose="020F0502020204030204" pitchFamily="34" charset="0"/>
              </a:rPr>
              <a:t>Acquiring Literature</a:t>
            </a:r>
            <a:endParaRPr lang="en-US" altLang="zh-TW" sz="22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矩形 4">
            <a:extLst>
              <a:ext uri="{FF2B5EF4-FFF2-40B4-BE49-F238E27FC236}">
                <a16:creationId xmlns:a16="http://schemas.microsoft.com/office/drawing/2014/main" id="{53EF22DF-62AF-4AE7-8CF1-DB3E20B3A2B6}"/>
              </a:ext>
            </a:extLst>
          </p:cNvPr>
          <p:cNvSpPr/>
          <p:nvPr/>
        </p:nvSpPr>
        <p:spPr>
          <a:xfrm>
            <a:off x="723898" y="467138"/>
            <a:ext cx="4152901" cy="528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主動引用</a:t>
            </a:r>
            <a:r>
              <a:rPr lang="zh-TW" altLang="en-US" sz="2400" b="1" dirty="0">
                <a:solidFill>
                  <a:srgbClr val="358B70"/>
                </a:solidFill>
                <a:latin typeface="Calibri" panose="020F0502020204030204" pitchFamily="34" charset="0"/>
                <a:ea typeface="微軟正黑體" panose="020B0604030504040204" pitchFamily="34" charset="-120"/>
                <a:cs typeface="Calibri" panose="020F0502020204030204" pitchFamily="34" charset="0"/>
              </a:rPr>
              <a:t>：</a:t>
            </a:r>
            <a:r>
              <a:rPr lang="en-US" altLang="zh-TW" sz="2400" b="1" dirty="0">
                <a:solidFill>
                  <a:srgbClr val="358B70"/>
                </a:solidFill>
                <a:latin typeface="Calibri" panose="020F0502020204030204" pitchFamily="34" charset="0"/>
                <a:ea typeface="微軟正黑體" panose="020B0604030504040204" pitchFamily="34" charset="-120"/>
                <a:cs typeface="Calibri" panose="020F0502020204030204" pitchFamily="34" charset="0"/>
              </a:rPr>
              <a:t>A</a:t>
            </a:r>
            <a:r>
              <a:rPr lang="en-US" altLang="zh-TW" sz="2400" b="1" dirty="0">
                <a:solidFill>
                  <a:srgbClr val="358B70"/>
                </a:solidFill>
                <a:latin typeface="Calibri" panose="020F0502020204030204" pitchFamily="34" charset="0"/>
                <a:ea typeface="Calibri" panose="020F0502020204030204" pitchFamily="34" charset="0"/>
                <a:cs typeface="Calibri" panose="020F0502020204030204" pitchFamily="34" charset="0"/>
              </a:rPr>
              <a:t>ctive Citing</a:t>
            </a:r>
            <a:endParaRPr lang="zh-TW" altLang="en-US" sz="2400" b="1" dirty="0">
              <a:solidFill>
                <a:srgbClr val="358B7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080614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099A4C1-BE8A-2457-EAB2-30DE16754E52}"/>
              </a:ext>
            </a:extLst>
          </p:cNvPr>
          <p:cNvSpPr>
            <a:spLocks noGrp="1"/>
          </p:cNvSpPr>
          <p:nvPr>
            <p:ph type="sldNum" sz="quarter" idx="12"/>
          </p:nvPr>
        </p:nvSpPr>
        <p:spPr/>
        <p:txBody>
          <a:bodyPr/>
          <a:lstStyle/>
          <a:p>
            <a:fld id="{D8B62ACA-CEA2-4F87-878B-008095AF21A4}" type="slidenum">
              <a:rPr lang="zh-TW" altLang="en-US" smtClean="0"/>
              <a:t>11</a:t>
            </a:fld>
            <a:endParaRPr lang="zh-TW" altLang="en-US"/>
          </a:p>
        </p:txBody>
      </p:sp>
      <p:sp>
        <p:nvSpPr>
          <p:cNvPr id="4" name="文字方塊 3">
            <a:extLst>
              <a:ext uri="{FF2B5EF4-FFF2-40B4-BE49-F238E27FC236}">
                <a16:creationId xmlns:a16="http://schemas.microsoft.com/office/drawing/2014/main" id="{0167E4CF-45AA-68B8-1BD7-F791182A1592}"/>
              </a:ext>
            </a:extLst>
          </p:cNvPr>
          <p:cNvSpPr txBox="1"/>
          <p:nvPr/>
        </p:nvSpPr>
        <p:spPr>
          <a:xfrm>
            <a:off x="1600200" y="1189959"/>
            <a:ext cx="9207500" cy="1690078"/>
          </a:xfrm>
          <a:prstGeom prst="rect">
            <a:avLst/>
          </a:prstGeom>
          <a:noFill/>
        </p:spPr>
        <p:txBody>
          <a:bodyPr wrap="square">
            <a:spAutoFit/>
          </a:bodyPr>
          <a:lstStyle/>
          <a:p>
            <a:pPr>
              <a:lnSpc>
                <a:spcPts val="3200"/>
              </a:lnSpc>
            </a:pPr>
            <a:endParaRPr lang="en-US" altLang="zh-TW" sz="2000" b="0" i="0" dirty="0">
              <a:solidFill>
                <a:srgbClr val="0D0D0D"/>
              </a:solidFill>
              <a:effectLst/>
              <a:latin typeface="微軟正黑體" panose="020B0604030504040204" pitchFamily="34" charset="-120"/>
              <a:ea typeface="微軟正黑體" panose="020B0604030504040204" pitchFamily="34" charset="-120"/>
            </a:endParaRPr>
          </a:p>
          <a:p>
            <a:pPr>
              <a:lnSpc>
                <a:spcPts val="3200"/>
              </a:lnSpc>
            </a:pPr>
            <a:r>
              <a:rPr lang="zh-TW" altLang="en-US" sz="2000" b="0" i="0" dirty="0">
                <a:solidFill>
                  <a:srgbClr val="0D0D0D"/>
                </a:solidFill>
                <a:effectLst/>
                <a:latin typeface="微軟正黑體" panose="020B0604030504040204" pitchFamily="34" charset="-120"/>
                <a:ea typeface="微軟正黑體" panose="020B0604030504040204" pitchFamily="34" charset="-120"/>
              </a:rPr>
              <a:t>大多數文獻認為創新氛圍影響知識隱藏，反之則不然（請搜尋並連結相關文獻）。然而，我強調在研發團隊中「知識隱藏」影響「創新氛圍」（請搜尋並連結相關文獻）。</a:t>
            </a:r>
            <a:endParaRPr lang="zh-TW" altLang="en-US" sz="2000"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CB01227D-333F-746C-1CFA-689DFED06106}"/>
              </a:ext>
            </a:extLst>
          </p:cNvPr>
          <p:cNvSpPr txBox="1"/>
          <p:nvPr/>
        </p:nvSpPr>
        <p:spPr>
          <a:xfrm>
            <a:off x="1600200" y="3849354"/>
            <a:ext cx="9207500" cy="2231765"/>
          </a:xfrm>
          <a:prstGeom prst="rect">
            <a:avLst/>
          </a:prstGeom>
          <a:noFill/>
        </p:spPr>
        <p:txBody>
          <a:bodyPr wrap="square">
            <a:spAutoFit/>
          </a:bodyPr>
          <a:lstStyle/>
          <a:p>
            <a:pPr algn="l">
              <a:spcAft>
                <a:spcPts val="1200"/>
              </a:spcAft>
            </a:pPr>
            <a:r>
              <a:rPr lang="zh-TW" altLang="en-US" sz="2400" b="1" i="0" dirty="0">
                <a:solidFill>
                  <a:srgbClr val="0D0D0D"/>
                </a:solidFill>
                <a:effectLst/>
                <a:latin typeface="微軟正黑體" panose="020B0604030504040204" pitchFamily="34" charset="-120"/>
                <a:ea typeface="微軟正黑體" panose="020B0604030504040204" pitchFamily="34" charset="-120"/>
              </a:rPr>
              <a:t>支持知識隱藏影響創新氛圍的文獻 </a:t>
            </a:r>
            <a:endParaRPr lang="en-US" altLang="zh-TW" sz="2000" dirty="0">
              <a:solidFill>
                <a:srgbClr val="0D0D0D"/>
              </a:solidFill>
              <a:latin typeface="微軟正黑體" panose="020B0604030504040204" pitchFamily="34" charset="-120"/>
              <a:ea typeface="微軟正黑體" panose="020B0604030504040204" pitchFamily="34" charset="-120"/>
            </a:endParaRPr>
          </a:p>
          <a:p>
            <a:pPr algn="l">
              <a:lnSpc>
                <a:spcPts val="3200"/>
              </a:lnSpc>
            </a:pPr>
            <a:r>
              <a:rPr lang="zh-TW" altLang="en-US" sz="2000" b="0" i="0" dirty="0">
                <a:solidFill>
                  <a:srgbClr val="0D0D0D"/>
                </a:solidFill>
                <a:effectLst/>
                <a:latin typeface="微軟正黑體" panose="020B0604030504040204" pitchFamily="34" charset="-120"/>
                <a:ea typeface="微軟正黑體" panose="020B0604030504040204" pitchFamily="34" charset="-120"/>
              </a:rPr>
              <a:t>「知識隱藏：當前研究狀況和未來研究方向」：這篇綜合評論討論了知識隱藏如何對組織績效產生負面影響，包括阻礙創新氛圍。該論文建議，減少知識隱藏可以促進組織內更具創新性和合作性的環境。</a:t>
            </a:r>
            <a:endPar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l">
              <a:lnSpc>
                <a:spcPts val="3300"/>
              </a:lnSpc>
            </a:pP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Source: </a:t>
            </a:r>
            <a:r>
              <a:rPr lang="en-US" altLang="zh-TW" sz="2000" b="0" i="0" u="none" strike="noStrike"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4"/>
              </a:rPr>
              <a:t>Frontiers in Psychology</a:t>
            </a:r>
            <a:endPar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矩形 6">
            <a:extLst>
              <a:ext uri="{FF2B5EF4-FFF2-40B4-BE49-F238E27FC236}">
                <a16:creationId xmlns:a16="http://schemas.microsoft.com/office/drawing/2014/main" id="{4EFD7B3B-4F27-E0C5-C49B-EE380B6848B2}"/>
              </a:ext>
            </a:extLst>
          </p:cNvPr>
          <p:cNvSpPr/>
          <p:nvPr/>
        </p:nvSpPr>
        <p:spPr>
          <a:xfrm>
            <a:off x="1485900" y="531810"/>
            <a:ext cx="3479800" cy="52832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被動引用：</a:t>
            </a:r>
            <a:r>
              <a:rPr lang="en-US" altLang="zh-TW" sz="2400" b="1" dirty="0">
                <a:solidFill>
                  <a:srgbClr val="358B70"/>
                </a:solidFill>
                <a:latin typeface="Calibri" panose="020F0502020204030204" pitchFamily="34" charset="0"/>
                <a:ea typeface="Calibri" panose="020F0502020204030204" pitchFamily="34" charset="0"/>
                <a:cs typeface="Calibri" panose="020F0502020204030204" pitchFamily="34" charset="0"/>
              </a:rPr>
              <a:t>Passive Citing</a:t>
            </a:r>
            <a:endParaRPr lang="zh-TW" altLang="en-US" sz="2400" b="1" dirty="0">
              <a:solidFill>
                <a:srgbClr val="358B70"/>
              </a:solidFill>
              <a:latin typeface="Calibri" panose="020F0502020204030204" pitchFamily="34" charset="0"/>
              <a:cs typeface="Calibri" panose="020F0502020204030204" pitchFamily="34" charset="0"/>
            </a:endParaRPr>
          </a:p>
        </p:txBody>
      </p:sp>
      <p:pic>
        <p:nvPicPr>
          <p:cNvPr id="8" name="圖片 7">
            <a:extLst>
              <a:ext uri="{FF2B5EF4-FFF2-40B4-BE49-F238E27FC236}">
                <a16:creationId xmlns:a16="http://schemas.microsoft.com/office/drawing/2014/main" id="{5E08B9A1-CAB4-026F-90E6-7AA22EF93EBC}"/>
              </a:ext>
            </a:extLst>
          </p:cNvPr>
          <p:cNvPicPr>
            <a:picLocks noChangeAspect="1"/>
          </p:cNvPicPr>
          <p:nvPr/>
        </p:nvPicPr>
        <p:blipFill rotWithShape="1">
          <a:blip r:embed="rId5"/>
          <a:srcRect l="2341" t="5141" r="6374" b="24110"/>
          <a:stretch/>
        </p:blipFill>
        <p:spPr>
          <a:xfrm>
            <a:off x="1600200" y="1146304"/>
            <a:ext cx="551226" cy="457200"/>
          </a:xfrm>
          <a:prstGeom prst="rect">
            <a:avLst/>
          </a:prstGeom>
        </p:spPr>
      </p:pic>
      <p:pic>
        <p:nvPicPr>
          <p:cNvPr id="9" name="圖片 8">
            <a:extLst>
              <a:ext uri="{FF2B5EF4-FFF2-40B4-BE49-F238E27FC236}">
                <a16:creationId xmlns:a16="http://schemas.microsoft.com/office/drawing/2014/main" id="{B28ECC1B-42E7-5FF2-BA78-F50F38C24F4F}"/>
              </a:ext>
            </a:extLst>
          </p:cNvPr>
          <p:cNvPicPr>
            <a:picLocks noChangeAspect="1"/>
          </p:cNvPicPr>
          <p:nvPr/>
        </p:nvPicPr>
        <p:blipFill rotWithShape="1">
          <a:blip r:embed="rId6"/>
          <a:srcRect l="3804" t="8730" r="7291" b="24452"/>
          <a:stretch/>
        </p:blipFill>
        <p:spPr>
          <a:xfrm>
            <a:off x="1600200" y="3297699"/>
            <a:ext cx="1295401" cy="431800"/>
          </a:xfrm>
          <a:prstGeom prst="rect">
            <a:avLst/>
          </a:prstGeom>
        </p:spPr>
      </p:pic>
      <p:pic>
        <p:nvPicPr>
          <p:cNvPr id="10" name="圖片 9">
            <a:extLst>
              <a:ext uri="{FF2B5EF4-FFF2-40B4-BE49-F238E27FC236}">
                <a16:creationId xmlns:a16="http://schemas.microsoft.com/office/drawing/2014/main" id="{23BD9A86-E911-39DE-E850-D6F499DE358E}"/>
              </a:ext>
            </a:extLst>
          </p:cNvPr>
          <p:cNvPicPr>
            <a:picLocks noChangeAspect="1"/>
          </p:cNvPicPr>
          <p:nvPr/>
        </p:nvPicPr>
        <p:blipFill rotWithShape="1">
          <a:blip r:embed="rId7"/>
          <a:srcRect l="1961" t="8076" r="1534" b="25108"/>
          <a:stretch/>
        </p:blipFill>
        <p:spPr>
          <a:xfrm>
            <a:off x="8610600" y="909598"/>
            <a:ext cx="2882900" cy="647700"/>
          </a:xfrm>
          <a:prstGeom prst="rect">
            <a:avLst/>
          </a:prstGeom>
        </p:spPr>
      </p:pic>
      <p:sp>
        <p:nvSpPr>
          <p:cNvPr id="11" name="文字方塊 10">
            <a:extLst>
              <a:ext uri="{FF2B5EF4-FFF2-40B4-BE49-F238E27FC236}">
                <a16:creationId xmlns:a16="http://schemas.microsoft.com/office/drawing/2014/main" id="{EB15F8EA-8CCD-BAF8-BA54-01B559946811}"/>
              </a:ext>
            </a:extLst>
          </p:cNvPr>
          <p:cNvSpPr txBox="1"/>
          <p:nvPr/>
        </p:nvSpPr>
        <p:spPr>
          <a:xfrm>
            <a:off x="9133840" y="188776"/>
            <a:ext cx="3058160" cy="769441"/>
          </a:xfrm>
          <a:prstGeom prst="rect">
            <a:avLst/>
          </a:prstGeom>
          <a:noFill/>
        </p:spPr>
        <p:txBody>
          <a:bodyPr wrap="square">
            <a:spAutoFit/>
          </a:bodyPr>
          <a:lstStyle/>
          <a:p>
            <a:r>
              <a:rPr lang="zh-TW" altLang="en-US" sz="2200" b="1" dirty="0">
                <a:solidFill>
                  <a:srgbClr val="358B70"/>
                </a:solidFill>
                <a:latin typeface="Calibri" panose="020F0502020204030204" pitchFamily="34" charset="0"/>
                <a:ea typeface="微軟正黑體" panose="020B0604030504040204" pitchFamily="34" charset="-120"/>
                <a:cs typeface="Calibri" panose="020F0502020204030204" pitchFamily="34" charset="0"/>
              </a:rPr>
              <a:t>取得文獻</a:t>
            </a:r>
            <a:endParaRPr lang="en-US" altLang="zh-TW" sz="2200" b="1" dirty="0">
              <a:solidFill>
                <a:srgbClr val="358B70"/>
              </a:solidFill>
              <a:latin typeface="Calibri" panose="020F0502020204030204" pitchFamily="34" charset="0"/>
              <a:ea typeface="微軟正黑體" panose="020B0604030504040204" pitchFamily="34" charset="-120"/>
              <a:cs typeface="Calibri" panose="020F0502020204030204" pitchFamily="34" charset="0"/>
            </a:endParaRPr>
          </a:p>
          <a:p>
            <a:pPr>
              <a:spcAft>
                <a:spcPts val="1200"/>
              </a:spcAft>
            </a:pPr>
            <a:r>
              <a:rPr lang="en-US" altLang="zh-TW" sz="2200" dirty="0">
                <a:solidFill>
                  <a:srgbClr val="358B70"/>
                </a:solidFill>
                <a:latin typeface="Calibri" panose="020F0502020204030204" pitchFamily="34" charset="0"/>
                <a:ea typeface="微軟正黑體" panose="020B0604030504040204" pitchFamily="34" charset="-120"/>
                <a:cs typeface="Calibri" panose="020F0502020204030204" pitchFamily="34" charset="0"/>
              </a:rPr>
              <a:t>Acquiring Literature</a:t>
            </a:r>
            <a:endParaRPr lang="en-US" altLang="zh-TW" sz="22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618305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3C78B3E6-2BE1-3811-571C-6F7D84F2F8C6}"/>
              </a:ext>
            </a:extLst>
          </p:cNvPr>
          <p:cNvSpPr>
            <a:spLocks noGrp="1"/>
          </p:cNvSpPr>
          <p:nvPr>
            <p:ph type="sldNum" sz="quarter" idx="12"/>
          </p:nvPr>
        </p:nvSpPr>
        <p:spPr/>
        <p:txBody>
          <a:bodyPr/>
          <a:lstStyle/>
          <a:p>
            <a:fld id="{D8B62ACA-CEA2-4F87-878B-008095AF21A4}" type="slidenum">
              <a:rPr lang="zh-TW" altLang="en-US" smtClean="0">
                <a:latin typeface="Calibri" panose="020F0502020204030204" pitchFamily="34" charset="0"/>
                <a:cs typeface="Calibri" panose="020F0502020204030204" pitchFamily="34" charset="0"/>
              </a:rPr>
              <a:t>12</a:t>
            </a:fld>
            <a:endParaRPr lang="zh-TW" altLang="en-US">
              <a:latin typeface="Calibri" panose="020F0502020204030204" pitchFamily="34" charset="0"/>
              <a:cs typeface="Calibri" panose="020F0502020204030204" pitchFamily="34" charset="0"/>
            </a:endParaRPr>
          </a:p>
        </p:txBody>
      </p:sp>
      <p:sp>
        <p:nvSpPr>
          <p:cNvPr id="10" name="文字方塊 9">
            <a:extLst>
              <a:ext uri="{FF2B5EF4-FFF2-40B4-BE49-F238E27FC236}">
                <a16:creationId xmlns:a16="http://schemas.microsoft.com/office/drawing/2014/main" id="{35AC0078-5D79-9443-147A-0A6278FE0E47}"/>
              </a:ext>
            </a:extLst>
          </p:cNvPr>
          <p:cNvSpPr txBox="1"/>
          <p:nvPr/>
        </p:nvSpPr>
        <p:spPr>
          <a:xfrm>
            <a:off x="937260" y="3569891"/>
            <a:ext cx="10226040" cy="3108543"/>
          </a:xfrm>
          <a:prstGeom prst="rect">
            <a:avLst/>
          </a:prstGeom>
          <a:noFill/>
        </p:spPr>
        <p:txBody>
          <a:bodyPr wrap="square">
            <a:spAutoFit/>
          </a:bodyPr>
          <a:lstStyle/>
          <a:p>
            <a:pPr algn="l"/>
            <a:r>
              <a:rPr lang="en-US" altLang="zh-TW" sz="28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Literature Supporting the Argument That Knowledge Hiding Affects Innovation Climate</a:t>
            </a:r>
          </a:p>
          <a:p>
            <a:pPr algn="l"/>
            <a:endParaRPr lang="en-US" altLang="zh-TW" sz="20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r>
              <a:rPr lang="en-US" altLang="zh-TW" sz="20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"Knowledge Hiding: Current Research Status and Future Research Directions"</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This comprehensive review discusses how knowledge hiding negatively impacts organizational performance, including hindering innovation climate. The paper suggests that reducing knowledge hiding can facilitate a more innovative and collaborative environment within organizations.</a:t>
            </a:r>
          </a:p>
          <a:p>
            <a:pPr algn="l"/>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Source: </a:t>
            </a:r>
            <a:r>
              <a:rPr lang="en-US" altLang="zh-TW" sz="2000" b="0" i="0" u="none" strike="noStrike" dirty="0">
                <a:solidFill>
                  <a:srgbClr val="0D0D0D"/>
                </a:solidFill>
                <a:effectLst/>
                <a:latin typeface="Calibri" panose="020F0502020204030204" pitchFamily="34" charset="0"/>
                <a:ea typeface="Calibri" panose="020F0502020204030204" pitchFamily="34" charset="0"/>
                <a:cs typeface="Calibri" panose="020F0502020204030204" pitchFamily="34" charset="0"/>
                <a:hlinkClick r:id="rId4"/>
              </a:rPr>
              <a:t>Frontiers in Psychology</a:t>
            </a:r>
            <a:endPar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文字方塊 10">
            <a:extLst>
              <a:ext uri="{FF2B5EF4-FFF2-40B4-BE49-F238E27FC236}">
                <a16:creationId xmlns:a16="http://schemas.microsoft.com/office/drawing/2014/main" id="{26111BCA-A4B7-0494-AFC6-CA09011EFBAF}"/>
              </a:ext>
            </a:extLst>
          </p:cNvPr>
          <p:cNvSpPr txBox="1"/>
          <p:nvPr/>
        </p:nvSpPr>
        <p:spPr>
          <a:xfrm>
            <a:off x="937260" y="1476301"/>
            <a:ext cx="10226040" cy="1133837"/>
          </a:xfrm>
          <a:prstGeom prst="rect">
            <a:avLst/>
          </a:prstGeom>
          <a:noFill/>
        </p:spPr>
        <p:txBody>
          <a:bodyPr wrap="square">
            <a:spAutoFit/>
          </a:bodyPr>
          <a:lstStyle/>
          <a:p>
            <a:pPr>
              <a:lnSpc>
                <a:spcPct val="115000"/>
              </a:lnSpc>
              <a:spcAft>
                <a:spcPts val="2400"/>
              </a:spcAft>
            </a:pPr>
            <a:r>
              <a:rPr lang="en-US" altLang="zh-TW"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Most literature argues that innovation climate affects knowledge hiding rather than vice versa (please find and link related literature). However, I emphasize that 'knowledge hiding' affects 'innovation climate' in R&amp;D teams (please find and link related literature).</a:t>
            </a:r>
            <a:endParaRPr lang="zh-TW" altLang="zh-TW" sz="2000" kern="100" dirty="0">
              <a:effectLst/>
              <a:latin typeface="Calibri" panose="020F0502020204030204" pitchFamily="34" charset="0"/>
              <a:ea typeface="新細明體" panose="02020500000000000000" pitchFamily="18" charset="-120"/>
              <a:cs typeface="Calibri" panose="020F0502020204030204" pitchFamily="34" charset="0"/>
            </a:endParaRPr>
          </a:p>
        </p:txBody>
      </p:sp>
      <p:sp>
        <p:nvSpPr>
          <p:cNvPr id="12" name="矩形 11">
            <a:extLst>
              <a:ext uri="{FF2B5EF4-FFF2-40B4-BE49-F238E27FC236}">
                <a16:creationId xmlns:a16="http://schemas.microsoft.com/office/drawing/2014/main" id="{69F6825C-ED10-0BDC-615B-7E8A69BAAD15}"/>
              </a:ext>
            </a:extLst>
          </p:cNvPr>
          <p:cNvSpPr/>
          <p:nvPr/>
        </p:nvSpPr>
        <p:spPr>
          <a:xfrm>
            <a:off x="810260" y="319510"/>
            <a:ext cx="3479800" cy="52832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被動引用：</a:t>
            </a:r>
            <a:r>
              <a:rPr lang="en-US" altLang="zh-TW" sz="2400" b="1" dirty="0">
                <a:solidFill>
                  <a:srgbClr val="358B70"/>
                </a:solidFill>
                <a:latin typeface="Calibri" panose="020F0502020204030204" pitchFamily="34" charset="0"/>
                <a:ea typeface="Calibri" panose="020F0502020204030204" pitchFamily="34" charset="0"/>
                <a:cs typeface="Calibri" panose="020F0502020204030204" pitchFamily="34" charset="0"/>
              </a:rPr>
              <a:t>Passive Citing</a:t>
            </a:r>
            <a:endParaRPr lang="zh-TW" altLang="en-US" sz="2400" b="1" dirty="0">
              <a:solidFill>
                <a:srgbClr val="358B70"/>
              </a:solidFill>
              <a:latin typeface="Calibri" panose="020F0502020204030204" pitchFamily="34" charset="0"/>
              <a:cs typeface="Calibri" panose="020F0502020204030204" pitchFamily="34" charset="0"/>
            </a:endParaRPr>
          </a:p>
        </p:txBody>
      </p:sp>
      <p:pic>
        <p:nvPicPr>
          <p:cNvPr id="13" name="圖片 12">
            <a:extLst>
              <a:ext uri="{FF2B5EF4-FFF2-40B4-BE49-F238E27FC236}">
                <a16:creationId xmlns:a16="http://schemas.microsoft.com/office/drawing/2014/main" id="{14AE35BC-CC37-D383-71E8-97AD3B628025}"/>
              </a:ext>
            </a:extLst>
          </p:cNvPr>
          <p:cNvPicPr>
            <a:picLocks noChangeAspect="1"/>
          </p:cNvPicPr>
          <p:nvPr/>
        </p:nvPicPr>
        <p:blipFill rotWithShape="1">
          <a:blip r:embed="rId5"/>
          <a:srcRect l="2341" t="5141" r="6374" b="24110"/>
          <a:stretch/>
        </p:blipFill>
        <p:spPr>
          <a:xfrm>
            <a:off x="937260" y="959411"/>
            <a:ext cx="551226" cy="457200"/>
          </a:xfrm>
          <a:prstGeom prst="rect">
            <a:avLst/>
          </a:prstGeom>
        </p:spPr>
      </p:pic>
      <p:pic>
        <p:nvPicPr>
          <p:cNvPr id="14" name="圖片 13">
            <a:extLst>
              <a:ext uri="{FF2B5EF4-FFF2-40B4-BE49-F238E27FC236}">
                <a16:creationId xmlns:a16="http://schemas.microsoft.com/office/drawing/2014/main" id="{B07CB943-E7C7-FEF2-A4E1-B188C4948430}"/>
              </a:ext>
            </a:extLst>
          </p:cNvPr>
          <p:cNvPicPr>
            <a:picLocks noChangeAspect="1"/>
          </p:cNvPicPr>
          <p:nvPr/>
        </p:nvPicPr>
        <p:blipFill rotWithShape="1">
          <a:blip r:embed="rId6"/>
          <a:srcRect l="3804" t="8730" r="7291" b="24452"/>
          <a:stretch/>
        </p:blipFill>
        <p:spPr>
          <a:xfrm>
            <a:off x="937260" y="3138091"/>
            <a:ext cx="1295401" cy="431800"/>
          </a:xfrm>
          <a:prstGeom prst="rect">
            <a:avLst/>
          </a:prstGeom>
        </p:spPr>
      </p:pic>
      <p:pic>
        <p:nvPicPr>
          <p:cNvPr id="15" name="圖片 14">
            <a:extLst>
              <a:ext uri="{FF2B5EF4-FFF2-40B4-BE49-F238E27FC236}">
                <a16:creationId xmlns:a16="http://schemas.microsoft.com/office/drawing/2014/main" id="{DA767695-398F-05AB-40AE-0D33501605A3}"/>
              </a:ext>
            </a:extLst>
          </p:cNvPr>
          <p:cNvPicPr>
            <a:picLocks noChangeAspect="1"/>
          </p:cNvPicPr>
          <p:nvPr/>
        </p:nvPicPr>
        <p:blipFill rotWithShape="1">
          <a:blip r:embed="rId7"/>
          <a:srcRect l="1961" t="8076" r="1534" b="25108"/>
          <a:stretch/>
        </p:blipFill>
        <p:spPr>
          <a:xfrm>
            <a:off x="8280400" y="2814241"/>
            <a:ext cx="2882900" cy="647700"/>
          </a:xfrm>
          <a:prstGeom prst="rect">
            <a:avLst/>
          </a:prstGeom>
        </p:spPr>
      </p:pic>
      <p:sp>
        <p:nvSpPr>
          <p:cNvPr id="16" name="文字方塊 15">
            <a:extLst>
              <a:ext uri="{FF2B5EF4-FFF2-40B4-BE49-F238E27FC236}">
                <a16:creationId xmlns:a16="http://schemas.microsoft.com/office/drawing/2014/main" id="{A130BCE7-9ED9-419C-BA73-8E5F9CBDFBBC}"/>
              </a:ext>
            </a:extLst>
          </p:cNvPr>
          <p:cNvSpPr txBox="1"/>
          <p:nvPr/>
        </p:nvSpPr>
        <p:spPr>
          <a:xfrm>
            <a:off x="8854440" y="319510"/>
            <a:ext cx="3058160" cy="769441"/>
          </a:xfrm>
          <a:prstGeom prst="rect">
            <a:avLst/>
          </a:prstGeom>
          <a:noFill/>
        </p:spPr>
        <p:txBody>
          <a:bodyPr wrap="square">
            <a:spAutoFit/>
          </a:bodyPr>
          <a:lstStyle/>
          <a:p>
            <a:r>
              <a:rPr lang="zh-TW" altLang="en-US" sz="2200" b="1" dirty="0">
                <a:solidFill>
                  <a:srgbClr val="358B70"/>
                </a:solidFill>
                <a:latin typeface="Calibri" panose="020F0502020204030204" pitchFamily="34" charset="0"/>
                <a:ea typeface="微軟正黑體" panose="020B0604030504040204" pitchFamily="34" charset="-120"/>
                <a:cs typeface="Calibri" panose="020F0502020204030204" pitchFamily="34" charset="0"/>
              </a:rPr>
              <a:t>取得文獻</a:t>
            </a:r>
            <a:endParaRPr lang="en-US" altLang="zh-TW" sz="2200" b="1" dirty="0">
              <a:solidFill>
                <a:srgbClr val="358B70"/>
              </a:solidFill>
              <a:latin typeface="Calibri" panose="020F0502020204030204" pitchFamily="34" charset="0"/>
              <a:ea typeface="微軟正黑體" panose="020B0604030504040204" pitchFamily="34" charset="-120"/>
              <a:cs typeface="Calibri" panose="020F0502020204030204" pitchFamily="34" charset="0"/>
            </a:endParaRPr>
          </a:p>
          <a:p>
            <a:pPr>
              <a:spcAft>
                <a:spcPts val="1200"/>
              </a:spcAft>
            </a:pPr>
            <a:r>
              <a:rPr lang="en-US" altLang="zh-TW" sz="2200" dirty="0">
                <a:solidFill>
                  <a:srgbClr val="358B70"/>
                </a:solidFill>
                <a:latin typeface="Calibri" panose="020F0502020204030204" pitchFamily="34" charset="0"/>
                <a:ea typeface="微軟正黑體" panose="020B0604030504040204" pitchFamily="34" charset="-120"/>
                <a:cs typeface="Calibri" panose="020F0502020204030204" pitchFamily="34" charset="0"/>
              </a:rPr>
              <a:t>Acquiring Literature</a:t>
            </a:r>
            <a:endParaRPr lang="en-US" altLang="zh-TW" sz="22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877038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9E94010A-4944-86EA-BE53-3E1C604B7C81}"/>
              </a:ext>
            </a:extLst>
          </p:cNvPr>
          <p:cNvSpPr>
            <a:spLocks noGrp="1"/>
          </p:cNvSpPr>
          <p:nvPr>
            <p:ph type="sldNum" sz="quarter" idx="12"/>
          </p:nvPr>
        </p:nvSpPr>
        <p:spPr/>
        <p:txBody>
          <a:bodyPr/>
          <a:lstStyle/>
          <a:p>
            <a:fld id="{D8B62ACA-CEA2-4F87-878B-008095AF21A4}" type="slidenum">
              <a:rPr lang="zh-TW" altLang="en-US" smtClean="0"/>
              <a:t>13</a:t>
            </a:fld>
            <a:endParaRPr lang="zh-TW" altLang="en-US"/>
          </a:p>
        </p:txBody>
      </p:sp>
      <p:sp>
        <p:nvSpPr>
          <p:cNvPr id="4" name="文字方塊 3">
            <a:extLst>
              <a:ext uri="{FF2B5EF4-FFF2-40B4-BE49-F238E27FC236}">
                <a16:creationId xmlns:a16="http://schemas.microsoft.com/office/drawing/2014/main" id="{BD98E7C5-D5BB-5E3E-C63E-CE084D4CFBF9}"/>
              </a:ext>
            </a:extLst>
          </p:cNvPr>
          <p:cNvSpPr txBox="1"/>
          <p:nvPr/>
        </p:nvSpPr>
        <p:spPr>
          <a:xfrm>
            <a:off x="1168400" y="828986"/>
            <a:ext cx="10718800" cy="5366597"/>
          </a:xfrm>
          <a:prstGeom prst="rect">
            <a:avLst/>
          </a:prstGeom>
          <a:noFill/>
        </p:spPr>
        <p:txBody>
          <a:bodyPr wrap="square">
            <a:spAutoFit/>
          </a:bodyPr>
          <a:lstStyle/>
          <a:p>
            <a:pPr>
              <a:lnSpc>
                <a:spcPts val="2500"/>
              </a:lnSpc>
              <a:spcAft>
                <a:spcPts val="600"/>
              </a:spcAft>
            </a:pPr>
            <a:r>
              <a:rPr lang="zh-TW" altLang="en-US" sz="2400" b="1" i="0" dirty="0">
                <a:solidFill>
                  <a:srgbClr val="358B70"/>
                </a:solidFill>
                <a:effectLst/>
                <a:latin typeface="微軟正黑體" panose="020B0604030504040204" pitchFamily="34" charset="-120"/>
                <a:ea typeface="微軟正黑體" panose="020B0604030504040204" pitchFamily="34" charset="-120"/>
              </a:rPr>
              <a:t>主動引用和被動引用包含雙重意義： </a:t>
            </a:r>
            <a:endParaRPr lang="en-US" altLang="zh-TW" sz="2400" b="1" i="0" dirty="0">
              <a:solidFill>
                <a:srgbClr val="358B70"/>
              </a:solidFill>
              <a:effectLst/>
              <a:latin typeface="微軟正黑體" panose="020B0604030504040204" pitchFamily="34" charset="-120"/>
              <a:ea typeface="微軟正黑體" panose="020B0604030504040204" pitchFamily="34" charset="-120"/>
            </a:endParaRPr>
          </a:p>
          <a:p>
            <a:pPr>
              <a:lnSpc>
                <a:spcPts val="2500"/>
              </a:lnSpc>
              <a:spcAft>
                <a:spcPts val="600"/>
              </a:spcAft>
            </a:pPr>
            <a:r>
              <a:rPr lang="zh-TW" altLang="en-US" sz="2400" b="1" i="0" dirty="0">
                <a:solidFill>
                  <a:srgbClr val="358B70"/>
                </a:solidFill>
                <a:effectLst/>
                <a:latin typeface="微軟正黑體" panose="020B0604030504040204" pitchFamily="34" charset="-120"/>
                <a:ea typeface="微軟正黑體" panose="020B0604030504040204" pitchFamily="34" charset="-120"/>
              </a:rPr>
              <a:t>引用方式</a:t>
            </a:r>
            <a:r>
              <a:rPr lang="en-US" altLang="zh-TW" sz="2400" b="1" i="0" dirty="0">
                <a:solidFill>
                  <a:srgbClr val="358B70"/>
                </a:solidFill>
                <a:effectLst/>
                <a:latin typeface="微軟正黑體" panose="020B0604030504040204" pitchFamily="34" charset="-120"/>
                <a:ea typeface="微軟正黑體" panose="020B0604030504040204" pitchFamily="34" charset="-120"/>
              </a:rPr>
              <a:t>(</a:t>
            </a:r>
            <a:r>
              <a:rPr lang="zh-TW" altLang="en-US" sz="2400" b="1" i="0" dirty="0">
                <a:solidFill>
                  <a:srgbClr val="358B70"/>
                </a:solidFill>
                <a:effectLst/>
                <a:latin typeface="微軟正黑體" panose="020B0604030504040204" pitchFamily="34" charset="-120"/>
                <a:ea typeface="微軟正黑體" panose="020B0604030504040204" pitchFamily="34" charset="-120"/>
              </a:rPr>
              <a:t>見前頁</a:t>
            </a:r>
            <a:r>
              <a:rPr lang="en-US" altLang="zh-TW" sz="2400" b="1" i="0" dirty="0">
                <a:solidFill>
                  <a:srgbClr val="358B70"/>
                </a:solidFill>
                <a:effectLst/>
                <a:latin typeface="微軟正黑體" panose="020B0604030504040204" pitchFamily="34" charset="-120"/>
                <a:ea typeface="微軟正黑體" panose="020B0604030504040204" pitchFamily="34" charset="-120"/>
              </a:rPr>
              <a:t>)</a:t>
            </a:r>
            <a:r>
              <a:rPr lang="zh-TW" altLang="en-US" sz="2400" b="1" i="0" dirty="0">
                <a:solidFill>
                  <a:srgbClr val="358B70"/>
                </a:solidFill>
                <a:effectLst/>
                <a:latin typeface="微軟正黑體" panose="020B0604030504040204" pitchFamily="34" charset="-120"/>
                <a:ea typeface="微軟正黑體" panose="020B0604030504040204" pitchFamily="34" charset="-120"/>
              </a:rPr>
              <a:t>和引用格式</a:t>
            </a:r>
            <a:endParaRPr lang="en-US" altLang="zh-TW" sz="2400" b="1" kern="0" dirty="0">
              <a:solidFill>
                <a:srgbClr val="358B70"/>
              </a:solidFill>
              <a:latin typeface="微軟正黑體" panose="020B0604030504040204" pitchFamily="34" charset="-120"/>
              <a:ea typeface="微軟正黑體" panose="020B0604030504040204" pitchFamily="34" charset="-120"/>
              <a:cs typeface="Calibri" panose="020F0502020204030204" pitchFamily="34" charset="0"/>
            </a:endParaRPr>
          </a:p>
          <a:p>
            <a:pPr>
              <a:lnSpc>
                <a:spcPts val="2500"/>
              </a:lnSpc>
              <a:spcAft>
                <a:spcPts val="600"/>
              </a:spcAft>
            </a:pPr>
            <a:r>
              <a:rPr lang="en-US" altLang="zh-TW" sz="2400" kern="0" dirty="0">
                <a:solidFill>
                  <a:srgbClr val="358B70"/>
                </a:solidFill>
                <a:latin typeface="Calibri" panose="020F0502020204030204" pitchFamily="34" charset="0"/>
                <a:ea typeface="Calibri" panose="020F0502020204030204" pitchFamily="34" charset="0"/>
                <a:cs typeface="Calibri" panose="020F0502020204030204" pitchFamily="34" charset="0"/>
              </a:rPr>
              <a:t>Active and Passive citing </a:t>
            </a:r>
            <a:r>
              <a:rPr lang="en-US" altLang="zh-TW" sz="2400" kern="0" dirty="0">
                <a:solidFill>
                  <a:srgbClr val="358B70"/>
                </a:solidFill>
                <a:effectLst/>
                <a:latin typeface="Calibri" panose="020F0502020204030204" pitchFamily="34" charset="0"/>
                <a:ea typeface="Calibri" panose="020F0502020204030204" pitchFamily="34" charset="0"/>
                <a:cs typeface="Calibri" panose="020F0502020204030204" pitchFamily="34" charset="0"/>
              </a:rPr>
              <a:t>imply a two-fold meaning: </a:t>
            </a:r>
          </a:p>
          <a:p>
            <a:pPr>
              <a:lnSpc>
                <a:spcPts val="2500"/>
              </a:lnSpc>
              <a:spcAft>
                <a:spcPts val="3600"/>
              </a:spcAft>
            </a:pPr>
            <a:r>
              <a:rPr lang="en-US" altLang="zh-TW" sz="2400" kern="0" dirty="0">
                <a:solidFill>
                  <a:srgbClr val="358B70"/>
                </a:solidFill>
                <a:effectLst/>
                <a:latin typeface="Calibri" panose="020F0502020204030204" pitchFamily="34" charset="0"/>
                <a:ea typeface="Calibri" panose="020F0502020204030204" pitchFamily="34" charset="0"/>
                <a:cs typeface="Calibri" panose="020F0502020204030204" pitchFamily="34" charset="0"/>
              </a:rPr>
              <a:t>The way we cite (see previous page) and the format we cite</a:t>
            </a:r>
            <a:endParaRPr lang="zh-TW" altLang="zh-TW" sz="2400" kern="100" dirty="0">
              <a:solidFill>
                <a:srgbClr val="358B70"/>
              </a:solidFill>
              <a:effectLst/>
              <a:latin typeface="Calibri" panose="020F0502020204030204" pitchFamily="34" charset="0"/>
              <a:ea typeface="新細明體" panose="02020500000000000000" pitchFamily="18" charset="-120"/>
              <a:cs typeface="Calibri" panose="020F0502020204030204" pitchFamily="34" charset="0"/>
            </a:endParaRPr>
          </a:p>
          <a:p>
            <a:pPr marL="342900" lvl="0" indent="-342900">
              <a:lnSpc>
                <a:spcPts val="3200"/>
              </a:lnSpc>
              <a:spcAft>
                <a:spcPts val="600"/>
              </a:spcAft>
              <a:buFont typeface="Arial" panose="020B0604020202020204" pitchFamily="34" charset="0"/>
              <a:buChar char="•"/>
              <a:tabLst>
                <a:tab pos="457200" algn="l"/>
              </a:tabLst>
            </a:pPr>
            <a:r>
              <a:rPr lang="en-US" altLang="zh-TW"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Format We Cite</a:t>
            </a:r>
            <a:r>
              <a:rPr lang="en-US" altLang="zh-TW"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APA</a:t>
            </a:r>
            <a:r>
              <a:rPr lang="en-US" altLang="zh-TW"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MLA, Chicago</a:t>
            </a:r>
          </a:p>
          <a:p>
            <a:pPr marL="342900" indent="-342900">
              <a:lnSpc>
                <a:spcPts val="3200"/>
              </a:lnSpc>
              <a:spcAft>
                <a:spcPts val="600"/>
              </a:spcAft>
              <a:buFont typeface="Arial" panose="020B0604020202020204" pitchFamily="34" charset="0"/>
              <a:buChar char="•"/>
            </a:pPr>
            <a:r>
              <a:rPr lang="en-US" altLang="zh-TW"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APA</a:t>
            </a:r>
            <a:r>
              <a:rPr lang="en-US" altLang="zh-TW"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(American Psychological Association) Style</a:t>
            </a:r>
            <a:endParaRPr lang="zh-TW" altLang="zh-TW" sz="2000" kern="100" dirty="0">
              <a:effectLst/>
              <a:latin typeface="Calibri" panose="020F0502020204030204" pitchFamily="34" charset="0"/>
              <a:ea typeface="新細明體" panose="02020500000000000000" pitchFamily="18" charset="-120"/>
              <a:cs typeface="Calibri" panose="020F0502020204030204" pitchFamily="34" charset="0"/>
            </a:endParaRPr>
          </a:p>
          <a:p>
            <a:pPr marL="342900" indent="-342900">
              <a:lnSpc>
                <a:spcPts val="3200"/>
              </a:lnSpc>
              <a:spcAft>
                <a:spcPts val="600"/>
              </a:spcAft>
              <a:buFont typeface="Arial" panose="020B0604020202020204" pitchFamily="34" charset="0"/>
              <a:buChar char="•"/>
            </a:pPr>
            <a:r>
              <a:rPr lang="en-US" altLang="zh-TW"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In-Text Citation Format: </a:t>
            </a:r>
          </a:p>
          <a:p>
            <a:pPr marL="360000">
              <a:lnSpc>
                <a:spcPts val="3200"/>
              </a:lnSpc>
              <a:spcAft>
                <a:spcPts val="600"/>
              </a:spcAft>
            </a:pPr>
            <a:r>
              <a:rPr lang="en-US" altLang="zh-TW"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Example: (Smith, 2020)</a:t>
            </a:r>
            <a:endParaRPr lang="zh-TW" altLang="zh-TW" sz="2000" kern="100" dirty="0">
              <a:effectLst/>
              <a:latin typeface="Calibri" panose="020F0502020204030204" pitchFamily="34" charset="0"/>
              <a:ea typeface="新細明體" panose="02020500000000000000" pitchFamily="18" charset="-120"/>
              <a:cs typeface="Calibri" panose="020F0502020204030204" pitchFamily="34" charset="0"/>
            </a:endParaRPr>
          </a:p>
          <a:p>
            <a:pPr marL="342900" indent="-342900">
              <a:lnSpc>
                <a:spcPts val="3200"/>
              </a:lnSpc>
              <a:spcAft>
                <a:spcPts val="600"/>
              </a:spcAft>
              <a:buFont typeface="Arial" panose="020B0604020202020204" pitchFamily="34" charset="0"/>
              <a:buChar char="•"/>
            </a:pPr>
            <a:r>
              <a:rPr lang="en-US" altLang="zh-TW"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Reference List: </a:t>
            </a:r>
            <a:endParaRPr lang="zh-TW" altLang="zh-TW" sz="2000" b="1" kern="100" dirty="0">
              <a:effectLst/>
              <a:latin typeface="Calibri" panose="020F0502020204030204" pitchFamily="34" charset="0"/>
              <a:ea typeface="新細明體" panose="02020500000000000000" pitchFamily="18" charset="-120"/>
              <a:cs typeface="Calibri" panose="020F0502020204030204" pitchFamily="34" charset="0"/>
            </a:endParaRPr>
          </a:p>
          <a:p>
            <a:pPr marL="360000" lvl="0">
              <a:lnSpc>
                <a:spcPts val="3200"/>
              </a:lnSpc>
              <a:spcAft>
                <a:spcPts val="600"/>
              </a:spcAft>
              <a:buSzPts val="1000"/>
              <a:tabLst>
                <a:tab pos="457200" algn="l"/>
              </a:tabLst>
            </a:pPr>
            <a:r>
              <a:rPr lang="en-US" altLang="zh-TW"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Example:</a:t>
            </a:r>
            <a:endParaRPr lang="en-US" altLang="zh-TW" sz="2000" kern="100" dirty="0">
              <a:latin typeface="Calibri" panose="020F0502020204030204" pitchFamily="34" charset="0"/>
              <a:ea typeface="Calibri" panose="020F0502020204030204" pitchFamily="34" charset="0"/>
              <a:cs typeface="Calibri" panose="020F0502020204030204" pitchFamily="34" charset="0"/>
            </a:endParaRPr>
          </a:p>
          <a:p>
            <a:pPr marL="360000" lvl="0">
              <a:lnSpc>
                <a:spcPts val="3200"/>
              </a:lnSpc>
              <a:spcAft>
                <a:spcPts val="600"/>
              </a:spcAft>
              <a:buSzPts val="1000"/>
              <a:tabLst>
                <a:tab pos="457200" algn="l"/>
              </a:tabLst>
            </a:pPr>
            <a:r>
              <a:rPr lang="en-US" altLang="zh-TW"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Smith, J. (2020). Understanding the Brain: A Comprehensive Guide. Penguin Books.</a:t>
            </a:r>
            <a:endParaRPr lang="zh-TW" altLang="zh-TW" sz="2000" kern="100" dirty="0">
              <a:effectLst/>
              <a:latin typeface="Calibri" panose="020F0502020204030204" pitchFamily="34" charset="0"/>
              <a:ea typeface="新細明體" panose="02020500000000000000" pitchFamily="18" charset="-120"/>
              <a:cs typeface="Calibri" panose="020F0502020204030204" pitchFamily="34" charset="0"/>
            </a:endParaRPr>
          </a:p>
        </p:txBody>
      </p:sp>
      <p:sp>
        <p:nvSpPr>
          <p:cNvPr id="6" name="矩形 5">
            <a:extLst>
              <a:ext uri="{FF2B5EF4-FFF2-40B4-BE49-F238E27FC236}">
                <a16:creationId xmlns:a16="http://schemas.microsoft.com/office/drawing/2014/main" id="{52C91F9C-171E-C420-6764-3EBED1ECED4B}"/>
              </a:ext>
            </a:extLst>
          </p:cNvPr>
          <p:cNvSpPr/>
          <p:nvPr/>
        </p:nvSpPr>
        <p:spPr>
          <a:xfrm>
            <a:off x="1041400" y="3797300"/>
            <a:ext cx="9982200" cy="2398283"/>
          </a:xfrm>
          <a:prstGeom prst="rect">
            <a:avLst/>
          </a:prstGeom>
          <a:noFill/>
          <a:ln w="31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4842077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38B3FF0E-4E04-CB51-4645-4E8560310ACD}"/>
              </a:ext>
            </a:extLst>
          </p:cNvPr>
          <p:cNvSpPr>
            <a:spLocks noGrp="1"/>
          </p:cNvSpPr>
          <p:nvPr>
            <p:ph type="sldNum" sz="quarter" idx="12"/>
          </p:nvPr>
        </p:nvSpPr>
        <p:spPr/>
        <p:txBody>
          <a:bodyPr/>
          <a:lstStyle/>
          <a:p>
            <a:fld id="{D8B62ACA-CEA2-4F87-878B-008095AF21A4}" type="slidenum">
              <a:rPr lang="zh-TW" altLang="en-US" smtClean="0"/>
              <a:t>14</a:t>
            </a:fld>
            <a:endParaRPr lang="zh-TW" altLang="en-US"/>
          </a:p>
        </p:txBody>
      </p:sp>
      <p:sp>
        <p:nvSpPr>
          <p:cNvPr id="4" name="文字方塊 3">
            <a:extLst>
              <a:ext uri="{FF2B5EF4-FFF2-40B4-BE49-F238E27FC236}">
                <a16:creationId xmlns:a16="http://schemas.microsoft.com/office/drawing/2014/main" id="{C2EE973D-5A4B-9A12-BD0C-9EED6950FCDC}"/>
              </a:ext>
            </a:extLst>
          </p:cNvPr>
          <p:cNvSpPr txBox="1"/>
          <p:nvPr/>
        </p:nvSpPr>
        <p:spPr>
          <a:xfrm>
            <a:off x="1437640" y="1988842"/>
            <a:ext cx="9220200" cy="4506362"/>
          </a:xfrm>
          <a:prstGeom prst="rect">
            <a:avLst/>
          </a:prstGeom>
          <a:noFill/>
        </p:spPr>
        <p:txBody>
          <a:bodyPr wrap="square">
            <a:spAutoFit/>
          </a:bodyPr>
          <a:lstStyle/>
          <a:p>
            <a:pPr marL="342900" lvl="0" indent="-342900">
              <a:lnSpc>
                <a:spcPts val="2600"/>
              </a:lnSpc>
              <a:spcAft>
                <a:spcPts val="1200"/>
              </a:spcAft>
              <a:buSzPts val="1000"/>
              <a:buFont typeface="Wingdings" panose="05000000000000000000" pitchFamily="2" charset="2"/>
              <a:buChar char="l"/>
              <a:tabLst>
                <a:tab pos="457200" algn="l"/>
              </a:tabLst>
            </a:pPr>
            <a:r>
              <a:rPr lang="en-US" altLang="zh-TW"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Transferring Literature</a:t>
            </a:r>
            <a:r>
              <a:rPr lang="en-US" altLang="zh-TW" sz="20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文獻轉換</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a:t>
            </a:r>
            <a:endPar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000" lvl="0">
              <a:lnSpc>
                <a:spcPts val="2600"/>
              </a:lnSpc>
              <a:buSzPts val="1000"/>
              <a:tabLst>
                <a:tab pos="457200" algn="l"/>
              </a:tabLst>
            </a:pP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將</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PDF</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文獻轉換為</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Word</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等可編輯格式，便於閱讀和摘錄</a:t>
            </a:r>
            <a:endParaRPr lang="zh-TW" altLang="zh-TW" sz="2000" kern="100" dirty="0">
              <a:effectLst/>
              <a:latin typeface="Calibri" panose="020F0502020204030204" pitchFamily="34" charset="0"/>
              <a:ea typeface="微軟正黑體" panose="020B0604030504040204" pitchFamily="34" charset="-120"/>
              <a:cs typeface="Calibri" panose="020F0502020204030204" pitchFamily="34" charset="0"/>
            </a:endParaRPr>
          </a:p>
          <a:p>
            <a:pPr marL="342000" lvl="0">
              <a:lnSpc>
                <a:spcPts val="2600"/>
              </a:lnSpc>
              <a:spcAft>
                <a:spcPts val="2400"/>
              </a:spcAft>
              <a:buSzPts val="1000"/>
              <a:tabLst>
                <a:tab pos="457200" algn="l"/>
              </a:tabLst>
            </a:pPr>
            <a:r>
              <a:rPr lang="en-US" altLang="zh-TW"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Converting PDF literature into editable formats like Word for convenient reading and excerpting. Use </a:t>
            </a:r>
            <a:r>
              <a:rPr lang="en-US" altLang="zh-TW" sz="2000" b="1"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iLovePDF</a:t>
            </a:r>
            <a:r>
              <a:rPr lang="en-US" altLang="zh-TW"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indent="-342900">
              <a:lnSpc>
                <a:spcPts val="2600"/>
              </a:lnSpc>
              <a:buSzPts val="1000"/>
              <a:buFont typeface="Wingdings" panose="05000000000000000000" pitchFamily="2" charset="2"/>
              <a:buChar char="l"/>
              <a:tabLst>
                <a:tab pos="457200" algn="l"/>
              </a:tabLst>
            </a:pPr>
            <a:r>
              <a:rPr lang="zh-TW" altLang="en-US" sz="2000" b="1" dirty="0">
                <a:solidFill>
                  <a:srgbClr val="0D0D0D"/>
                </a:solidFill>
                <a:latin typeface="Calibri" panose="020F0502020204030204" pitchFamily="34" charset="0"/>
                <a:ea typeface="微軟正黑體" panose="020B0604030504040204" pitchFamily="34" charset="-120"/>
                <a:cs typeface="Calibri" panose="020F0502020204030204" pitchFamily="34" charset="0"/>
              </a:rPr>
              <a:t>使用</a:t>
            </a:r>
            <a:r>
              <a:rPr lang="en-US" altLang="zh-TW" sz="20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ChatGPT 4o</a:t>
            </a:r>
            <a:r>
              <a:rPr lang="zh-TW" altLang="en-US"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翻譯、綜整與應用文獻</a:t>
            </a:r>
            <a:endParaRPr lang="en-US" altLang="zh-TW" sz="20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marL="342000" lvl="0">
              <a:lnSpc>
                <a:spcPts val="2600"/>
              </a:lnSpc>
              <a:buSzPts val="1000"/>
              <a:tabLst>
                <a:tab pos="457200" algn="l"/>
              </a:tabLst>
            </a:pPr>
            <a:r>
              <a:rPr lang="en-US" altLang="zh-TW" sz="2000" dirty="0">
                <a:solidFill>
                  <a:srgbClr val="0D0D0D"/>
                </a:solidFill>
                <a:latin typeface="Calibri" panose="020F0502020204030204" pitchFamily="34" charset="0"/>
                <a:ea typeface="Calibri" panose="020F0502020204030204" pitchFamily="34" charset="0"/>
                <a:cs typeface="Calibri" panose="020F0502020204030204" pitchFamily="34" charset="0"/>
              </a:rPr>
              <a:t>Translation, </a:t>
            </a:r>
            <a:r>
              <a:rPr lang="en-US" altLang="zh-TW"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Synthesizing, and Applying Literature using </a:t>
            </a: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ChatGPT 4o</a:t>
            </a:r>
          </a:p>
          <a:p>
            <a:pPr lvl="0">
              <a:lnSpc>
                <a:spcPct val="115000"/>
              </a:lnSpc>
              <a:spcAft>
                <a:spcPts val="800"/>
              </a:spcAft>
              <a:buSzPts val="1000"/>
              <a:tabLst>
                <a:tab pos="457200" algn="l"/>
              </a:tabLst>
            </a:pPr>
            <a:endParaRPr lang="en-US" altLang="zh-TW" sz="20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nSpc>
                <a:spcPct val="115000"/>
              </a:lnSpc>
              <a:spcAft>
                <a:spcPts val="800"/>
              </a:spcAft>
              <a:buSzPts val="1000"/>
              <a:tabLst>
                <a:tab pos="457200" algn="l"/>
              </a:tabLst>
            </a:pPr>
            <a:r>
              <a:rPr lang="en-US" altLang="zh-TW"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Example:</a:t>
            </a:r>
          </a:p>
          <a:p>
            <a:pPr marL="71755">
              <a:spcBef>
                <a:spcPts val="250"/>
              </a:spcBef>
            </a:pPr>
            <a:r>
              <a:rPr lang="en-US" altLang="zh-TW" sz="20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Ferris G. R., </a:t>
            </a:r>
            <a:r>
              <a:rPr lang="de-DE" altLang="zh-TW" sz="2000" dirty="0">
                <a:solidFill>
                  <a:srgbClr val="231F20"/>
                </a:solidFill>
                <a:latin typeface="Calibri" panose="020F0502020204030204" pitchFamily="34" charset="0"/>
                <a:ea typeface="Calibri" panose="020F0502020204030204" pitchFamily="34" charset="0"/>
                <a:cs typeface="Calibri" panose="020F0502020204030204" pitchFamily="34" charset="0"/>
              </a:rPr>
              <a:t>Ketchen, D. J., Jr., &amp; Buckley, M. R. </a:t>
            </a:r>
            <a:r>
              <a:rPr lang="en-US" altLang="zh-TW" sz="2000" dirty="0">
                <a:solidFill>
                  <a:srgbClr val="231F20"/>
                </a:solidFill>
                <a:latin typeface="Calibri" panose="020F0502020204030204" pitchFamily="34" charset="0"/>
                <a:ea typeface="Calibri" panose="020F0502020204030204" pitchFamily="34" charset="0"/>
                <a:cs typeface="Calibri" panose="020F0502020204030204" pitchFamily="34" charset="0"/>
              </a:rPr>
              <a:t>(2008). </a:t>
            </a:r>
            <a:r>
              <a:rPr lang="en-US" altLang="zh-TW" sz="2000" dirty="0">
                <a:solidFill>
                  <a:srgbClr val="231F2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Making a life in the organizational sciences: no one ever said it was going to be easy</a:t>
            </a:r>
            <a:r>
              <a:rPr lang="en-US" altLang="zh-TW" sz="2000" dirty="0">
                <a:solidFill>
                  <a:srgbClr val="231F20"/>
                </a:solidFill>
                <a:latin typeface="Calibri" panose="020F0502020204030204" pitchFamily="34" charset="0"/>
                <a:ea typeface="Calibri" panose="020F0502020204030204" pitchFamily="34" charset="0"/>
                <a:cs typeface="Calibri" panose="020F0502020204030204" pitchFamily="34" charset="0"/>
              </a:rPr>
              <a:t>. </a:t>
            </a:r>
            <a:r>
              <a:rPr lang="en-US" altLang="zh-TW" sz="2000" i="1" dirty="0">
                <a:solidFill>
                  <a:srgbClr val="231F20"/>
                </a:solidFill>
                <a:latin typeface="Calibri" panose="020F0502020204030204" pitchFamily="34" charset="0"/>
                <a:ea typeface="Calibri" panose="020F0502020204030204" pitchFamily="34" charset="0"/>
                <a:cs typeface="Calibri" panose="020F0502020204030204" pitchFamily="34" charset="0"/>
              </a:rPr>
              <a:t>Journal of Organizational Behavior, 29</a:t>
            </a:r>
            <a:r>
              <a:rPr lang="en-US" altLang="zh-TW" sz="2000" dirty="0">
                <a:solidFill>
                  <a:srgbClr val="231F20"/>
                </a:solidFill>
                <a:latin typeface="Calibri" panose="020F0502020204030204" pitchFamily="34" charset="0"/>
                <a:ea typeface="Calibri" panose="020F0502020204030204" pitchFamily="34" charset="0"/>
                <a:cs typeface="Calibri" panose="020F0502020204030204" pitchFamily="34" charset="0"/>
              </a:rPr>
              <a:t>, 741–753.</a:t>
            </a:r>
            <a:endParaRPr lang="zh-TW" altLang="zh-TW" sz="2000" dirty="0">
              <a:solidFill>
                <a:srgbClr val="231F20"/>
              </a:solidFill>
              <a:latin typeface="Calibri" panose="020F0502020204030204" pitchFamily="34" charset="0"/>
              <a:cs typeface="Calibri" panose="020F0502020204030204" pitchFamily="34" charset="0"/>
            </a:endParaRPr>
          </a:p>
        </p:txBody>
      </p:sp>
      <p:sp>
        <p:nvSpPr>
          <p:cNvPr id="5" name="文字方塊 4">
            <a:extLst>
              <a:ext uri="{FF2B5EF4-FFF2-40B4-BE49-F238E27FC236}">
                <a16:creationId xmlns:a16="http://schemas.microsoft.com/office/drawing/2014/main" id="{5AE4C1E7-6951-7963-8B29-56772C93A6DA}"/>
              </a:ext>
            </a:extLst>
          </p:cNvPr>
          <p:cNvSpPr txBox="1"/>
          <p:nvPr/>
        </p:nvSpPr>
        <p:spPr>
          <a:xfrm>
            <a:off x="1437640" y="656177"/>
            <a:ext cx="3053080" cy="830997"/>
          </a:xfrm>
          <a:prstGeom prst="rect">
            <a:avLst/>
          </a:prstGeom>
          <a:noFill/>
        </p:spPr>
        <p:txBody>
          <a:bodyPr wrap="square">
            <a:spAutoFit/>
          </a:bodyPr>
          <a:lstStyle>
            <a:defPPr>
              <a:defRPr lang="zh-TW"/>
            </a:defPPr>
            <a:lvl1pPr>
              <a:defRPr sz="2800" b="1">
                <a:solidFill>
                  <a:srgbClr val="358B70"/>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dirty="0"/>
              <a:t>運用文獻</a:t>
            </a:r>
            <a:endParaRPr lang="en-US" altLang="zh-TW" dirty="0"/>
          </a:p>
          <a:p>
            <a:r>
              <a:rPr lang="en-US" altLang="zh-TW" b="0" dirty="0"/>
              <a:t>Utilizing Literature</a:t>
            </a:r>
            <a:endParaRPr lang="zh-TW" altLang="zh-TW" b="0" dirty="0"/>
          </a:p>
        </p:txBody>
      </p:sp>
    </p:spTree>
    <p:extLst>
      <p:ext uri="{BB962C8B-B14F-4D97-AF65-F5344CB8AC3E}">
        <p14:creationId xmlns:p14="http://schemas.microsoft.com/office/powerpoint/2010/main" val="159733980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CB2A3BBE-1A3E-1FE3-E948-DB0CB3E28C60}"/>
              </a:ext>
            </a:extLst>
          </p:cNvPr>
          <p:cNvSpPr>
            <a:spLocks noGrp="1"/>
          </p:cNvSpPr>
          <p:nvPr>
            <p:ph type="sldNum" sz="quarter" idx="12"/>
          </p:nvPr>
        </p:nvSpPr>
        <p:spPr/>
        <p:txBody>
          <a:bodyPr/>
          <a:lstStyle/>
          <a:p>
            <a:fld id="{D8B62ACA-CEA2-4F87-878B-008095AF21A4}" type="slidenum">
              <a:rPr lang="zh-TW" altLang="en-US" smtClean="0"/>
              <a:t>15</a:t>
            </a:fld>
            <a:endParaRPr lang="zh-TW" altLang="en-US"/>
          </a:p>
        </p:txBody>
      </p:sp>
      <p:sp>
        <p:nvSpPr>
          <p:cNvPr id="4" name="文字方塊 3">
            <a:extLst>
              <a:ext uri="{FF2B5EF4-FFF2-40B4-BE49-F238E27FC236}">
                <a16:creationId xmlns:a16="http://schemas.microsoft.com/office/drawing/2014/main" id="{8133366D-E1AA-8092-6AD8-F5C8E9F9EDAB}"/>
              </a:ext>
            </a:extLst>
          </p:cNvPr>
          <p:cNvSpPr txBox="1"/>
          <p:nvPr/>
        </p:nvSpPr>
        <p:spPr>
          <a:xfrm>
            <a:off x="919480" y="1959202"/>
            <a:ext cx="10876280" cy="4430444"/>
          </a:xfrm>
          <a:prstGeom prst="rect">
            <a:avLst/>
          </a:prstGeom>
          <a:noFill/>
        </p:spPr>
        <p:txBody>
          <a:bodyPr wrap="square">
            <a:spAutoFit/>
          </a:bodyPr>
          <a:lstStyle>
            <a:defPPr>
              <a:defRPr lang="zh-TW"/>
            </a:defPPr>
            <a:lvl1pPr>
              <a:lnSpc>
                <a:spcPct val="115000"/>
              </a:lnSpc>
              <a:spcAft>
                <a:spcPts val="800"/>
              </a:spcAft>
              <a:defRPr sz="2800" b="1" kern="0">
                <a:solidFill>
                  <a:srgbClr val="000000"/>
                </a:solidFill>
                <a:effectLst/>
                <a:highlight>
                  <a:srgbClr val="FFFFFF"/>
                </a:highlight>
                <a:latin typeface="Segoe UI" panose="020B0502040204020203" pitchFamily="34" charset="0"/>
                <a:ea typeface="新細明體" panose="02020500000000000000" pitchFamily="18" charset="-120"/>
                <a:cs typeface="Segoe UI" panose="020B0502040204020203" pitchFamily="34" charset="0"/>
              </a:defRPr>
            </a:lvl1pPr>
          </a:lstStyle>
          <a:p>
            <a:pPr>
              <a:lnSpc>
                <a:spcPts val="2800"/>
              </a:lnSpc>
              <a:spcAft>
                <a:spcPts val="0"/>
              </a:spcAft>
            </a:pPr>
            <a:r>
              <a:rPr lang="zh-TW" altLang="en-US" sz="22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如何搜尋參考文獻與投稿期刊</a:t>
            </a:r>
            <a:endParaRPr lang="en-US" altLang="zh-TW" sz="22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a:lnSpc>
                <a:spcPts val="2800"/>
              </a:lnSpc>
              <a:spcAft>
                <a:spcPts val="0"/>
              </a:spcAft>
            </a:pPr>
            <a:r>
              <a:rPr lang="en-US" altLang="zh-TW" sz="2000"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How to Search for Journals for References and Submission?</a:t>
            </a:r>
            <a:endParaRPr lang="zh-TW" altLang="zh-TW" sz="2000" dirty="0">
              <a:solidFill>
                <a:srgbClr val="0070C0"/>
              </a:solidFill>
              <a:latin typeface="Calibri" panose="020F0502020204030204" pitchFamily="34" charset="0"/>
              <a:ea typeface="微軟正黑體" panose="020B0604030504040204" pitchFamily="34" charset="-120"/>
              <a:cs typeface="Calibri" panose="020F0502020204030204" pitchFamily="34" charset="0"/>
            </a:endParaRPr>
          </a:p>
          <a:p>
            <a:pPr>
              <a:lnSpc>
                <a:spcPts val="2800"/>
              </a:lnSpc>
              <a:spcAft>
                <a:spcPts val="600"/>
              </a:spcAft>
            </a:pPr>
            <a:endParaRPr lang="en-US" altLang="zh-TW" sz="2000" dirty="0">
              <a:latin typeface="Calibri" panose="020F0502020204030204" pitchFamily="34" charset="0"/>
              <a:ea typeface="微軟正黑體" panose="020B0604030504040204" pitchFamily="34" charset="-120"/>
              <a:cs typeface="Calibri" panose="020F0502020204030204" pitchFamily="34" charset="0"/>
            </a:endParaRPr>
          </a:p>
          <a:p>
            <a:pPr>
              <a:lnSpc>
                <a:spcPts val="2800"/>
              </a:lnSpc>
              <a:spcAft>
                <a:spcPts val="600"/>
              </a:spcAft>
            </a:pPr>
            <a:endParaRPr lang="en-US" altLang="zh-TW" sz="20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ts val="2700"/>
              </a:lnSpc>
              <a:spcAft>
                <a:spcPts val="0"/>
              </a:spcAft>
              <a:buFont typeface="Arial" panose="020B0604020202020204" pitchFamily="34" charset="0"/>
              <a:buChar char="•"/>
            </a:pPr>
            <a:r>
              <a:rPr lang="en-US" altLang="zh-TW" sz="2000" dirty="0">
                <a:latin typeface="Calibri" panose="020F0502020204030204" pitchFamily="34" charset="0"/>
                <a:ea typeface="Calibri" panose="020F0502020204030204" pitchFamily="34" charset="0"/>
                <a:cs typeface="Calibri" panose="020F0502020204030204" pitchFamily="34" charset="0"/>
              </a:rPr>
              <a:t>ChatGPT 4o</a:t>
            </a:r>
            <a:r>
              <a:rPr lang="zh-TW" altLang="zh-TW" sz="2000" dirty="0">
                <a:latin typeface="Calibri" panose="020F0502020204030204" pitchFamily="34" charset="0"/>
                <a:ea typeface="微軟正黑體" panose="020B0604030504040204" pitchFamily="34" charset="-120"/>
                <a:cs typeface="Calibri" panose="020F0502020204030204" pitchFamily="34" charset="0"/>
              </a:rPr>
              <a:t>：</a:t>
            </a:r>
          </a:p>
          <a:p>
            <a:pPr marL="360000" lvl="1">
              <a:lnSpc>
                <a:spcPts val="2700"/>
              </a:lnSpc>
            </a:pPr>
            <a:r>
              <a:rPr lang="zh-TW" altLang="zh-TW" sz="2000" dirty="0">
                <a:latin typeface="Calibri" panose="020F0502020204030204" pitchFamily="34" charset="0"/>
                <a:ea typeface="微軟正黑體" panose="020B0604030504040204" pitchFamily="34" charset="-120"/>
                <a:cs typeface="Calibri" panose="020F0502020204030204" pitchFamily="34" charset="0"/>
              </a:rPr>
              <a:t>利用</a:t>
            </a:r>
            <a:r>
              <a:rPr lang="en-US" altLang="zh-TW" sz="2000" dirty="0">
                <a:latin typeface="Calibri" panose="020F0502020204030204" pitchFamily="34" charset="0"/>
                <a:ea typeface="Calibri" panose="020F0502020204030204" pitchFamily="34" charset="0"/>
                <a:cs typeface="Calibri" panose="020F0502020204030204" pitchFamily="34" charset="0"/>
              </a:rPr>
              <a:t> ChatGPT 4o</a:t>
            </a:r>
            <a:r>
              <a:rPr lang="zh-TW" altLang="zh-TW" sz="2000" dirty="0">
                <a:latin typeface="Calibri" panose="020F0502020204030204" pitchFamily="34" charset="0"/>
                <a:ea typeface="微軟正黑體" panose="020B0604030504040204" pitchFamily="34" charset="-120"/>
                <a:cs typeface="Calibri" panose="020F0502020204030204" pitchFamily="34" charset="0"/>
              </a:rPr>
              <a:t>，輸入</a:t>
            </a:r>
            <a:r>
              <a:rPr lang="zh-TW" altLang="en-US" sz="2000" dirty="0">
                <a:latin typeface="Calibri" panose="020F0502020204030204" pitchFamily="34" charset="0"/>
                <a:ea typeface="微軟正黑體" panose="020B0604030504040204" pitchFamily="34" charset="-120"/>
                <a:cs typeface="Calibri" panose="020F0502020204030204" pitchFamily="34" charset="0"/>
              </a:rPr>
              <a:t>和</a:t>
            </a:r>
            <a:r>
              <a:rPr lang="zh-TW" altLang="zh-TW" sz="2000" dirty="0">
                <a:latin typeface="Calibri" panose="020F0502020204030204" pitchFamily="34" charset="0"/>
                <a:ea typeface="微軟正黑體" panose="020B0604030504040204" pitchFamily="34" charset="-120"/>
                <a:cs typeface="Calibri" panose="020F0502020204030204" pitchFamily="34" charset="0"/>
              </a:rPr>
              <a:t>研究主題相關的關鍵詞，搜尋適合的投稿期刊。</a:t>
            </a:r>
            <a:endParaRPr lang="en-US" altLang="zh-TW" sz="2000" dirty="0">
              <a:latin typeface="Calibri" panose="020F0502020204030204" pitchFamily="34" charset="0"/>
              <a:ea typeface="微軟正黑體" panose="020B0604030504040204" pitchFamily="34" charset="-120"/>
              <a:cs typeface="Calibri" panose="020F0502020204030204" pitchFamily="34" charset="0"/>
            </a:endParaRPr>
          </a:p>
          <a:p>
            <a:pPr marL="360000" lvl="1">
              <a:lnSpc>
                <a:spcPts val="2700"/>
              </a:lnSpc>
            </a:pPr>
            <a:r>
              <a:rPr lang="en-US" altLang="zh-TW" sz="2000" i="0" dirty="0">
                <a:solidFill>
                  <a:srgbClr val="0070C0"/>
                </a:solidFill>
                <a:effectLst/>
                <a:latin typeface="ui-sans-serif"/>
              </a:rPr>
              <a:t>Using ChatGPT 4o to enter keywords related to your research topic to search for suitable journals for submission.</a:t>
            </a:r>
          </a:p>
          <a:p>
            <a:pPr marL="0" lvl="1" indent="-342900">
              <a:lnSpc>
                <a:spcPts val="2800"/>
              </a:lnSpc>
              <a:spcBef>
                <a:spcPts val="1800"/>
              </a:spcBef>
              <a:buFont typeface="Arial" panose="020B0604020202020204" pitchFamily="34" charset="0"/>
              <a:buChar char="•"/>
            </a:pPr>
            <a:r>
              <a:rPr lang="en-US" altLang="zh-TW" sz="2000" b="1" dirty="0">
                <a:latin typeface="Calibri" panose="020F0502020204030204" pitchFamily="34" charset="0"/>
                <a:ea typeface="Calibri" panose="020F0502020204030204" pitchFamily="34" charset="0"/>
                <a:cs typeface="Calibri" panose="020F0502020204030204" pitchFamily="34" charset="0"/>
              </a:rPr>
              <a:t>JCR (Journal Citation Reports)</a:t>
            </a:r>
            <a:r>
              <a:rPr lang="zh-TW" altLang="zh-TW" sz="2000" b="1" dirty="0">
                <a:latin typeface="Calibri" panose="020F0502020204030204" pitchFamily="34" charset="0"/>
                <a:ea typeface="微軟正黑體" panose="020B0604030504040204" pitchFamily="34" charset="-120"/>
                <a:cs typeface="Calibri" panose="020F0502020204030204" pitchFamily="34" charset="0"/>
              </a:rPr>
              <a:t>：</a:t>
            </a:r>
            <a:endParaRPr lang="en-US" altLang="zh-TW" sz="2000" b="1" dirty="0">
              <a:latin typeface="Calibri" panose="020F0502020204030204" pitchFamily="34" charset="0"/>
              <a:ea typeface="Calibri" panose="020F0502020204030204" pitchFamily="34" charset="0"/>
              <a:cs typeface="Calibri" panose="020F0502020204030204" pitchFamily="34" charset="0"/>
            </a:endParaRPr>
          </a:p>
          <a:p>
            <a:pPr marL="360000" lvl="1">
              <a:lnSpc>
                <a:spcPts val="2800"/>
              </a:lnSpc>
              <a:spcAft>
                <a:spcPts val="600"/>
              </a:spcAft>
            </a:pPr>
            <a:r>
              <a:rPr lang="zh-TW" altLang="en-US" sz="2000" kern="0" dirty="0">
                <a:solidFill>
                  <a:srgbClr val="0D0D0D"/>
                </a:solidFill>
                <a:latin typeface="Calibri" panose="020F0502020204030204" pitchFamily="34" charset="0"/>
                <a:ea typeface="Calibri" panose="020F0502020204030204" pitchFamily="34" charset="0"/>
                <a:cs typeface="Calibri" panose="020F0502020204030204" pitchFamily="34" charset="0"/>
              </a:rPr>
              <a:t>利用</a:t>
            </a:r>
            <a:r>
              <a:rPr lang="en-US" altLang="zh-TW" sz="2000" kern="0" dirty="0">
                <a:solidFill>
                  <a:srgbClr val="0D0D0D"/>
                </a:solidFill>
                <a:latin typeface="Calibri" panose="020F0502020204030204" pitchFamily="34" charset="0"/>
                <a:ea typeface="Calibri" panose="020F0502020204030204" pitchFamily="34" charset="0"/>
                <a:cs typeface="Calibri" panose="020F0502020204030204" pitchFamily="34" charset="0"/>
              </a:rPr>
              <a:t>JCR</a:t>
            </a:r>
            <a:r>
              <a:rPr lang="zh-TW" altLang="en-US" sz="2000" dirty="0">
                <a:latin typeface="Calibri" panose="020F0502020204030204" pitchFamily="34" charset="0"/>
                <a:ea typeface="微軟正黑體" panose="020B0604030504040204" pitchFamily="34" charset="-120"/>
                <a:cs typeface="Calibri" panose="020F0502020204030204" pitchFamily="34" charset="0"/>
              </a:rPr>
              <a:t>選擇及</a:t>
            </a:r>
            <a:r>
              <a:rPr lang="zh-TW" altLang="zh-TW" sz="2000" dirty="0">
                <a:latin typeface="Calibri" panose="020F0502020204030204" pitchFamily="34" charset="0"/>
                <a:ea typeface="微軟正黑體" panose="020B0604030504040204" pitchFamily="34" charset="-120"/>
                <a:cs typeface="Calibri" panose="020F0502020204030204" pitchFamily="34" charset="0"/>
              </a:rPr>
              <a:t>評估期刊的影響力和聲譽。</a:t>
            </a:r>
            <a:endParaRPr lang="en-US" altLang="zh-TW" sz="2000" dirty="0">
              <a:latin typeface="Calibri" panose="020F0502020204030204" pitchFamily="34" charset="0"/>
              <a:ea typeface="微軟正黑體" panose="020B0604030504040204" pitchFamily="34" charset="-120"/>
              <a:cs typeface="Calibri" panose="020F0502020204030204" pitchFamily="34" charset="0"/>
            </a:endParaRPr>
          </a:p>
          <a:p>
            <a:pPr marL="360000" lvl="1">
              <a:lnSpc>
                <a:spcPts val="2800"/>
              </a:lnSpc>
              <a:spcAft>
                <a:spcPts val="600"/>
              </a:spcAft>
            </a:pPr>
            <a:r>
              <a:rPr lang="en-US" altLang="zh-TW" sz="2000" i="0" dirty="0">
                <a:solidFill>
                  <a:srgbClr val="0070C0"/>
                </a:solidFill>
                <a:effectLst/>
                <a:latin typeface="ui-sans-serif"/>
              </a:rPr>
              <a:t>Utilizing JCR to select and evaluate journals based on their impact and reputation.</a:t>
            </a:r>
            <a:endParaRPr lang="zh-TW" altLang="zh-TW" sz="2000" dirty="0">
              <a:solidFill>
                <a:srgbClr val="0070C0"/>
              </a:solidFill>
              <a:latin typeface="Calibri" panose="020F0502020204030204" pitchFamily="34" charset="0"/>
              <a:ea typeface="微軟正黑體" panose="020B0604030504040204" pitchFamily="34" charset="-120"/>
              <a:cs typeface="Calibri" panose="020F0502020204030204" pitchFamily="34" charset="0"/>
            </a:endParaRPr>
          </a:p>
        </p:txBody>
      </p:sp>
      <p:pic>
        <p:nvPicPr>
          <p:cNvPr id="5" name="圖片 4">
            <a:extLst>
              <a:ext uri="{FF2B5EF4-FFF2-40B4-BE49-F238E27FC236}">
                <a16:creationId xmlns:a16="http://schemas.microsoft.com/office/drawing/2014/main" id="{73118F0A-E64A-3597-5BAE-2D719F8FA670}"/>
              </a:ext>
            </a:extLst>
          </p:cNvPr>
          <p:cNvPicPr>
            <a:picLocks noChangeAspect="1"/>
          </p:cNvPicPr>
          <p:nvPr/>
        </p:nvPicPr>
        <p:blipFill rotWithShape="1">
          <a:blip r:embed="rId4"/>
          <a:srcRect l="2341" t="5141" r="6374" b="24110"/>
          <a:stretch/>
        </p:blipFill>
        <p:spPr>
          <a:xfrm>
            <a:off x="975359" y="1542820"/>
            <a:ext cx="551226" cy="457200"/>
          </a:xfrm>
          <a:prstGeom prst="rect">
            <a:avLst/>
          </a:prstGeom>
        </p:spPr>
      </p:pic>
      <p:pic>
        <p:nvPicPr>
          <p:cNvPr id="6" name="圖片 5">
            <a:extLst>
              <a:ext uri="{FF2B5EF4-FFF2-40B4-BE49-F238E27FC236}">
                <a16:creationId xmlns:a16="http://schemas.microsoft.com/office/drawing/2014/main" id="{4DC994D7-4703-6B25-CCD9-A0D117EC41C2}"/>
              </a:ext>
            </a:extLst>
          </p:cNvPr>
          <p:cNvPicPr>
            <a:picLocks noChangeAspect="1"/>
          </p:cNvPicPr>
          <p:nvPr/>
        </p:nvPicPr>
        <p:blipFill rotWithShape="1">
          <a:blip r:embed="rId5"/>
          <a:srcRect l="3804" t="8730" r="7291" b="24452"/>
          <a:stretch/>
        </p:blipFill>
        <p:spPr>
          <a:xfrm>
            <a:off x="975359" y="3045035"/>
            <a:ext cx="1295401" cy="431800"/>
          </a:xfrm>
          <a:prstGeom prst="rect">
            <a:avLst/>
          </a:prstGeom>
        </p:spPr>
      </p:pic>
      <p:sp>
        <p:nvSpPr>
          <p:cNvPr id="8" name="文字方塊 7">
            <a:extLst>
              <a:ext uri="{FF2B5EF4-FFF2-40B4-BE49-F238E27FC236}">
                <a16:creationId xmlns:a16="http://schemas.microsoft.com/office/drawing/2014/main" id="{95B977E3-4B16-E33E-C60D-FDEF57582224}"/>
              </a:ext>
            </a:extLst>
          </p:cNvPr>
          <p:cNvSpPr txBox="1"/>
          <p:nvPr/>
        </p:nvSpPr>
        <p:spPr>
          <a:xfrm>
            <a:off x="919480" y="422516"/>
            <a:ext cx="6934200" cy="892552"/>
          </a:xfrm>
          <a:prstGeom prst="rect">
            <a:avLst/>
          </a:prstGeom>
          <a:noFill/>
          <a:ln w="3175">
            <a:noFill/>
          </a:ln>
        </p:spPr>
        <p:txBody>
          <a:bodyPr wrap="square">
            <a:spAutoFit/>
          </a:bodyPr>
          <a:lstStyle/>
          <a:p>
            <a:r>
              <a:rPr lang="zh-TW" altLang="en-US" sz="2800" b="1" dirty="0">
                <a:solidFill>
                  <a:srgbClr val="358B70"/>
                </a:solidFill>
                <a:effectLst>
                  <a:innerShdw blurRad="63500" dist="50800" dir="13500000">
                    <a:prstClr val="black">
                      <a:alpha val="50000"/>
                    </a:prstClr>
                  </a:innerShdw>
                </a:effectLst>
                <a:latin typeface="Calibri" panose="020F0502020204030204" pitchFamily="34" charset="0"/>
                <a:ea typeface="微軟正黑體" panose="020B0604030504040204" pitchFamily="34" charset="-120"/>
                <a:cs typeface="Calibri" panose="020F0502020204030204" pitchFamily="34" charset="0"/>
              </a:rPr>
              <a:t>搜尋供參考和投稿的</a:t>
            </a:r>
            <a:r>
              <a:rPr lang="zh-TW" altLang="en-US" sz="28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期刊</a:t>
            </a:r>
            <a:endParaRPr lang="en-US" altLang="zh-TW" sz="2800" b="1" i="0" dirty="0">
              <a:solidFill>
                <a:srgbClr val="358B70"/>
              </a:solidFill>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US" altLang="zh-TW" sz="24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rPr>
              <a:t>Searching for Journals for References and Submission</a:t>
            </a:r>
          </a:p>
        </p:txBody>
      </p:sp>
      <p:pic>
        <p:nvPicPr>
          <p:cNvPr id="9" name="圖片 8">
            <a:extLst>
              <a:ext uri="{FF2B5EF4-FFF2-40B4-BE49-F238E27FC236}">
                <a16:creationId xmlns:a16="http://schemas.microsoft.com/office/drawing/2014/main" id="{E535E144-B920-1D0D-5358-B1B301845FA7}"/>
              </a:ext>
            </a:extLst>
          </p:cNvPr>
          <p:cNvPicPr>
            <a:picLocks noChangeAspect="1"/>
          </p:cNvPicPr>
          <p:nvPr/>
        </p:nvPicPr>
        <p:blipFill rotWithShape="1">
          <a:blip r:embed="rId6"/>
          <a:srcRect l="1961" t="8076" r="1534" b="25108"/>
          <a:stretch/>
        </p:blipFill>
        <p:spPr>
          <a:xfrm>
            <a:off x="8389620" y="418824"/>
            <a:ext cx="2882900" cy="647700"/>
          </a:xfrm>
          <a:prstGeom prst="rect">
            <a:avLst/>
          </a:prstGeom>
        </p:spPr>
      </p:pic>
      <p:sp>
        <p:nvSpPr>
          <p:cNvPr id="3" name="矩形 2">
            <a:extLst>
              <a:ext uri="{FF2B5EF4-FFF2-40B4-BE49-F238E27FC236}">
                <a16:creationId xmlns:a16="http://schemas.microsoft.com/office/drawing/2014/main" id="{411439CA-132E-F01F-169E-32F38C6C52ED}"/>
              </a:ext>
            </a:extLst>
          </p:cNvPr>
          <p:cNvSpPr/>
          <p:nvPr/>
        </p:nvSpPr>
        <p:spPr>
          <a:xfrm>
            <a:off x="975359" y="3551447"/>
            <a:ext cx="10518141" cy="2804903"/>
          </a:xfrm>
          <a:prstGeom prst="rect">
            <a:avLst/>
          </a:prstGeom>
          <a:noFill/>
          <a:ln w="31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6413320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E3A8EB37-6E70-7C68-494A-4DBEE48F47AA}"/>
              </a:ext>
            </a:extLst>
          </p:cNvPr>
          <p:cNvSpPr>
            <a:spLocks noGrp="1"/>
          </p:cNvSpPr>
          <p:nvPr>
            <p:ph type="sldNum" sz="quarter" idx="12"/>
          </p:nvPr>
        </p:nvSpPr>
        <p:spPr/>
        <p:txBody>
          <a:bodyPr/>
          <a:lstStyle/>
          <a:p>
            <a:fld id="{D8B62ACA-CEA2-4F87-878B-008095AF21A4}" type="slidenum">
              <a:rPr lang="zh-TW" altLang="en-US" smtClean="0"/>
              <a:t>16</a:t>
            </a:fld>
            <a:endParaRPr lang="zh-TW" altLang="en-US"/>
          </a:p>
        </p:txBody>
      </p:sp>
      <p:sp>
        <p:nvSpPr>
          <p:cNvPr id="4" name="文字方塊 3">
            <a:extLst>
              <a:ext uri="{FF2B5EF4-FFF2-40B4-BE49-F238E27FC236}">
                <a16:creationId xmlns:a16="http://schemas.microsoft.com/office/drawing/2014/main" id="{8A6578A7-7020-C4CE-3346-D08257AD028D}"/>
              </a:ext>
            </a:extLst>
          </p:cNvPr>
          <p:cNvSpPr txBox="1"/>
          <p:nvPr/>
        </p:nvSpPr>
        <p:spPr>
          <a:xfrm>
            <a:off x="1046480" y="1772602"/>
            <a:ext cx="10099040" cy="4616392"/>
          </a:xfrm>
          <a:prstGeom prst="rect">
            <a:avLst/>
          </a:prstGeom>
          <a:noFill/>
        </p:spPr>
        <p:txBody>
          <a:bodyPr wrap="square">
            <a:spAutoFit/>
          </a:bodyPr>
          <a:lstStyle>
            <a:defPPr>
              <a:defRPr lang="zh-TW"/>
            </a:defPPr>
            <a:lvl1pPr>
              <a:lnSpc>
                <a:spcPct val="115000"/>
              </a:lnSpc>
              <a:spcAft>
                <a:spcPts val="800"/>
              </a:spcAft>
              <a:defRPr sz="2800" b="1" kern="0">
                <a:solidFill>
                  <a:srgbClr val="000000"/>
                </a:solidFill>
                <a:effectLst/>
                <a:highlight>
                  <a:srgbClr val="FFFFFF"/>
                </a:highlight>
                <a:latin typeface="Segoe UI" panose="020B0502040204020203" pitchFamily="34" charset="0"/>
                <a:ea typeface="新細明體" panose="02020500000000000000" pitchFamily="18" charset="-120"/>
                <a:cs typeface="Segoe UI" panose="020B0502040204020203" pitchFamily="34" charset="0"/>
              </a:defRPr>
            </a:lvl1pPr>
            <a:lvl2pPr lvl="1"/>
          </a:lstStyle>
          <a:p>
            <a:pPr marL="342900" indent="-342900">
              <a:lnSpc>
                <a:spcPts val="2400"/>
              </a:lnSpc>
              <a:spcAft>
                <a:spcPts val="600"/>
              </a:spcAft>
              <a:buFont typeface="Arial" panose="020B0604020202020204" pitchFamily="34" charset="0"/>
              <a:buChar char="•"/>
            </a:pPr>
            <a:r>
              <a:rPr lang="zh-TW" altLang="zh-TW" sz="2000" dirty="0">
                <a:latin typeface="Calibri" panose="020F0502020204030204" pitchFamily="34" charset="0"/>
                <a:ea typeface="微軟正黑體" panose="020B0604030504040204" pitchFamily="34" charset="-120"/>
                <a:cs typeface="Calibri" panose="020F0502020204030204" pitchFamily="34" charset="0"/>
              </a:rPr>
              <a:t>參考已發表的文獻</a:t>
            </a:r>
            <a:r>
              <a:rPr lang="en-US" altLang="zh-TW" sz="2000" dirty="0">
                <a:latin typeface="Calibri" panose="020F0502020204030204" pitchFamily="34" charset="0"/>
                <a:ea typeface="微軟正黑體" panose="020B0604030504040204" pitchFamily="34" charset="-120"/>
                <a:cs typeface="Calibri" panose="020F0502020204030204" pitchFamily="34" charset="0"/>
              </a:rPr>
              <a:t> (</a:t>
            </a:r>
            <a:r>
              <a:rPr lang="en-US" altLang="zh-TW" sz="2000" dirty="0">
                <a:latin typeface="Calibri" panose="020F0502020204030204" pitchFamily="34" charset="0"/>
                <a:ea typeface="Calibri" panose="020F0502020204030204" pitchFamily="34" charset="0"/>
                <a:cs typeface="Calibri" panose="020F0502020204030204" pitchFamily="34" charset="0"/>
              </a:rPr>
              <a:t>Referencing Published Literature):</a:t>
            </a:r>
          </a:p>
          <a:p>
            <a:pPr marL="360000" lvl="1">
              <a:lnSpc>
                <a:spcPts val="2400"/>
              </a:lnSpc>
              <a:spcAft>
                <a:spcPts val="600"/>
              </a:spcAft>
            </a:pPr>
            <a:r>
              <a:rPr lang="zh-TW" altLang="en-US" sz="2000" dirty="0">
                <a:latin typeface="Calibri" panose="020F0502020204030204" pitchFamily="34" charset="0"/>
                <a:ea typeface="微軟正黑體" panose="020B0604030504040204" pitchFamily="34" charset="-120"/>
                <a:cs typeface="Calibri" panose="020F0502020204030204" pitchFamily="34" charset="0"/>
              </a:rPr>
              <a:t>參考</a:t>
            </a:r>
            <a:r>
              <a:rPr lang="zh-TW" altLang="zh-TW" sz="2000" dirty="0">
                <a:latin typeface="Calibri" panose="020F0502020204030204" pitchFamily="34" charset="0"/>
                <a:ea typeface="微軟正黑體" panose="020B0604030504040204" pitchFamily="34" charset="-120"/>
                <a:cs typeface="Calibri" panose="020F0502020204030204" pitchFamily="34" charset="0"/>
              </a:rPr>
              <a:t>手邊論文的引用部分，看看哪些期刊經常被引用。</a:t>
            </a:r>
            <a:endParaRPr lang="en-US" altLang="zh-TW" sz="2000" dirty="0">
              <a:latin typeface="Calibri" panose="020F0502020204030204" pitchFamily="34" charset="0"/>
              <a:ea typeface="Calibri" panose="020F0502020204030204" pitchFamily="34" charset="0"/>
              <a:cs typeface="Calibri" panose="020F0502020204030204" pitchFamily="34" charset="0"/>
            </a:endParaRPr>
          </a:p>
          <a:p>
            <a:pPr marL="360000" lvl="1">
              <a:lnSpc>
                <a:spcPts val="2400"/>
              </a:lnSpc>
              <a:spcAft>
                <a:spcPts val="2400"/>
              </a:spcAft>
            </a:pPr>
            <a:r>
              <a:rPr lang="en-US" altLang="zh-TW" sz="2000" dirty="0">
                <a:solidFill>
                  <a:srgbClr val="0070C0"/>
                </a:solidFill>
                <a:latin typeface="Calibri" panose="020F0502020204030204" pitchFamily="34" charset="0"/>
                <a:ea typeface="Calibri" panose="020F0502020204030204" pitchFamily="34" charset="0"/>
                <a:cs typeface="Calibri" panose="020F0502020204030204" pitchFamily="34" charset="0"/>
              </a:rPr>
              <a:t>Check the references in your current papers to see which journals are frequently cited.</a:t>
            </a:r>
          </a:p>
          <a:p>
            <a:pPr marL="0" lvl="1" indent="-342900">
              <a:lnSpc>
                <a:spcPts val="2400"/>
              </a:lnSpc>
              <a:buFont typeface="Arial" panose="020B0604020202020204" pitchFamily="34" charset="0"/>
              <a:buChar char="•"/>
            </a:pPr>
            <a:r>
              <a:rPr lang="zh-TW" altLang="zh-TW" sz="2000" b="1" dirty="0">
                <a:latin typeface="Calibri" panose="020F0502020204030204" pitchFamily="34" charset="0"/>
                <a:ea typeface="微軟正黑體" panose="020B0604030504040204" pitchFamily="34" charset="-120"/>
                <a:cs typeface="Calibri" panose="020F0502020204030204" pitchFamily="34" charset="0"/>
              </a:rPr>
              <a:t>同行建議</a:t>
            </a:r>
            <a:r>
              <a:rPr lang="en-US" altLang="zh-TW" sz="2000" b="1" dirty="0">
                <a:latin typeface="Calibri" panose="020F0502020204030204" pitchFamily="34" charset="0"/>
                <a:ea typeface="Calibri" panose="020F0502020204030204" pitchFamily="34" charset="0"/>
                <a:cs typeface="Calibri" panose="020F0502020204030204" pitchFamily="34" charset="0"/>
              </a:rPr>
              <a:t> (Peer Recommendations):</a:t>
            </a:r>
          </a:p>
          <a:p>
            <a:pPr marL="360000" lvl="1">
              <a:lnSpc>
                <a:spcPts val="2400"/>
              </a:lnSpc>
              <a:spcAft>
                <a:spcPts val="600"/>
              </a:spcAft>
            </a:pPr>
            <a:r>
              <a:rPr lang="zh-TW" altLang="zh-TW" sz="2000" dirty="0">
                <a:latin typeface="Calibri" panose="020F0502020204030204" pitchFamily="34" charset="0"/>
                <a:ea typeface="微軟正黑體" panose="020B0604030504040204" pitchFamily="34" charset="-120"/>
                <a:cs typeface="Calibri" panose="020F0502020204030204" pitchFamily="34" charset="0"/>
              </a:rPr>
              <a:t>請教您的指導教授、同事或其他專家，尋求他們對適合期刊的建議。</a:t>
            </a:r>
          </a:p>
          <a:p>
            <a:pPr marL="360000" lvl="1">
              <a:lnSpc>
                <a:spcPts val="2600"/>
              </a:lnSpc>
              <a:spcAft>
                <a:spcPts val="2400"/>
              </a:spcAft>
            </a:pPr>
            <a:r>
              <a:rPr lang="en-US" altLang="zh-TW" sz="2000" dirty="0">
                <a:solidFill>
                  <a:srgbClr val="0070C0"/>
                </a:solidFill>
                <a:latin typeface="Calibri" panose="020F0502020204030204" pitchFamily="34" charset="0"/>
                <a:ea typeface="Calibri" panose="020F0502020204030204" pitchFamily="34" charset="0"/>
                <a:cs typeface="Calibri" panose="020F0502020204030204" pitchFamily="34" charset="0"/>
              </a:rPr>
              <a:t>Ask your advisors, colleagues, or other experts for their recommendations on suitable journals.</a:t>
            </a:r>
          </a:p>
          <a:p>
            <a:pPr marL="342900" indent="-342900">
              <a:lnSpc>
                <a:spcPts val="2600"/>
              </a:lnSpc>
              <a:spcAft>
                <a:spcPts val="600"/>
              </a:spcAft>
              <a:buFont typeface="Arial" panose="020B0604020202020204" pitchFamily="34" charset="0"/>
              <a:buChar char="•"/>
            </a:pPr>
            <a:r>
              <a:rPr lang="zh-TW" altLang="zh-TW" sz="2000" dirty="0">
                <a:latin typeface="Calibri" panose="020F0502020204030204" pitchFamily="34" charset="0"/>
                <a:ea typeface="微軟正黑體" panose="020B0604030504040204" pitchFamily="34" charset="-120"/>
                <a:cs typeface="Calibri" panose="020F0502020204030204" pitchFamily="34" charset="0"/>
              </a:rPr>
              <a:t>期刊目標和範圍</a:t>
            </a:r>
            <a:r>
              <a:rPr lang="en-US" altLang="zh-TW" sz="2000" dirty="0">
                <a:latin typeface="Calibri" panose="020F0502020204030204" pitchFamily="34" charset="0"/>
                <a:ea typeface="微軟正黑體" panose="020B0604030504040204" pitchFamily="34" charset="-120"/>
                <a:cs typeface="Calibri" panose="020F0502020204030204" pitchFamily="34" charset="0"/>
              </a:rPr>
              <a:t> (</a:t>
            </a:r>
            <a:r>
              <a:rPr lang="en-US" altLang="zh-TW" sz="2000" dirty="0">
                <a:latin typeface="Calibri" panose="020F0502020204030204" pitchFamily="34" charset="0"/>
                <a:ea typeface="Calibri" panose="020F0502020204030204" pitchFamily="34" charset="0"/>
                <a:cs typeface="Calibri" panose="020F0502020204030204" pitchFamily="34" charset="0"/>
              </a:rPr>
              <a:t>Journal Aims and Scope):</a:t>
            </a:r>
          </a:p>
          <a:p>
            <a:pPr marL="360000" lvl="1">
              <a:lnSpc>
                <a:spcPts val="2600"/>
              </a:lnSpc>
              <a:spcAft>
                <a:spcPts val="600"/>
              </a:spcAft>
            </a:pPr>
            <a:r>
              <a:rPr lang="zh-TW" altLang="en-US" sz="2000" dirty="0">
                <a:latin typeface="Calibri" panose="020F0502020204030204" pitchFamily="34" charset="0"/>
                <a:ea typeface="微軟正黑體" panose="020B0604030504040204" pitchFamily="34" charset="-120"/>
                <a:cs typeface="Calibri" panose="020F0502020204030204" pitchFamily="34" charset="0"/>
              </a:rPr>
              <a:t>前往</a:t>
            </a:r>
            <a:r>
              <a:rPr lang="zh-TW" altLang="zh-TW" sz="2000" dirty="0">
                <a:latin typeface="Calibri" panose="020F0502020204030204" pitchFamily="34" charset="0"/>
                <a:ea typeface="微軟正黑體" panose="020B0604030504040204" pitchFamily="34" charset="-120"/>
                <a:cs typeface="Calibri" panose="020F0502020204030204" pitchFamily="34" charset="0"/>
              </a:rPr>
              <a:t>期刊的官方網站，查看其目標和範圍，確保研究主題符合期刊要求。</a:t>
            </a:r>
          </a:p>
          <a:p>
            <a:pPr marL="360000" lvl="1">
              <a:lnSpc>
                <a:spcPts val="2600"/>
              </a:lnSpc>
              <a:spcAft>
                <a:spcPts val="600"/>
              </a:spcAft>
            </a:pPr>
            <a:r>
              <a:rPr lang="en-US" altLang="zh-TW" sz="2000" dirty="0">
                <a:solidFill>
                  <a:srgbClr val="0070C0"/>
                </a:solidFill>
                <a:latin typeface="Calibri" panose="020F0502020204030204" pitchFamily="34" charset="0"/>
                <a:ea typeface="Calibri" panose="020F0502020204030204" pitchFamily="34" charset="0"/>
                <a:cs typeface="Calibri" panose="020F0502020204030204" pitchFamily="34" charset="0"/>
              </a:rPr>
              <a:t>Visit the official websites of journals to review their aims and scope, ensuring your research aligns with the journal's focus and requirements.</a:t>
            </a:r>
          </a:p>
        </p:txBody>
      </p:sp>
      <p:sp>
        <p:nvSpPr>
          <p:cNvPr id="6" name="文字方塊 5">
            <a:extLst>
              <a:ext uri="{FF2B5EF4-FFF2-40B4-BE49-F238E27FC236}">
                <a16:creationId xmlns:a16="http://schemas.microsoft.com/office/drawing/2014/main" id="{57BB3CC1-5B38-68EC-D4D8-BAC2A99BCC21}"/>
              </a:ext>
            </a:extLst>
          </p:cNvPr>
          <p:cNvSpPr txBox="1"/>
          <p:nvPr/>
        </p:nvSpPr>
        <p:spPr>
          <a:xfrm>
            <a:off x="7541260" y="474663"/>
            <a:ext cx="3604260" cy="1138773"/>
          </a:xfrm>
          <a:prstGeom prst="rect">
            <a:avLst/>
          </a:prstGeom>
          <a:noFill/>
          <a:ln w="3175">
            <a:noFill/>
          </a:ln>
        </p:spPr>
        <p:txBody>
          <a:bodyPr wrap="square">
            <a:spAutoFit/>
          </a:bodyPr>
          <a:lstStyle/>
          <a:p>
            <a:r>
              <a:rPr lang="zh-TW" altLang="en-US" sz="2400" b="1" dirty="0">
                <a:solidFill>
                  <a:srgbClr val="358B70"/>
                </a:solidFill>
                <a:effectLst>
                  <a:innerShdw blurRad="63500" dist="50800" dir="13500000">
                    <a:prstClr val="black">
                      <a:alpha val="50000"/>
                    </a:prstClr>
                  </a:innerShdw>
                </a:effectLst>
                <a:latin typeface="Calibri" panose="020F0502020204030204" pitchFamily="34" charset="0"/>
                <a:ea typeface="微軟正黑體" panose="020B0604030504040204" pitchFamily="34" charset="-120"/>
                <a:cs typeface="Calibri" panose="020F0502020204030204" pitchFamily="34" charset="0"/>
              </a:rPr>
              <a:t>搜尋供參考和投稿的</a:t>
            </a:r>
            <a:r>
              <a:rPr lang="zh-TW" altLang="en-US" sz="24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期刊</a:t>
            </a:r>
            <a:endParaRPr lang="en-US" altLang="zh-TW" sz="2400" b="1" i="0" dirty="0">
              <a:solidFill>
                <a:srgbClr val="358B70"/>
              </a:solidFill>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US" altLang="zh-TW" sz="22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rPr>
              <a:t>Searching for Journals for References and Submission</a:t>
            </a:r>
          </a:p>
        </p:txBody>
      </p:sp>
    </p:spTree>
    <p:extLst>
      <p:ext uri="{BB962C8B-B14F-4D97-AF65-F5344CB8AC3E}">
        <p14:creationId xmlns:p14="http://schemas.microsoft.com/office/powerpoint/2010/main" val="109332980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B33B5AA-A659-D050-E4F8-A5CCA81F6EBB}"/>
              </a:ext>
            </a:extLst>
          </p:cNvPr>
          <p:cNvSpPr>
            <a:spLocks noGrp="1"/>
          </p:cNvSpPr>
          <p:nvPr>
            <p:ph type="sldNum" sz="quarter" idx="12"/>
          </p:nvPr>
        </p:nvSpPr>
        <p:spPr/>
        <p:txBody>
          <a:bodyPr/>
          <a:lstStyle/>
          <a:p>
            <a:fld id="{D8B62ACA-CEA2-4F87-878B-008095AF21A4}" type="slidenum">
              <a:rPr lang="zh-TW" altLang="en-US" smtClean="0"/>
              <a:t>17</a:t>
            </a:fld>
            <a:endParaRPr lang="zh-TW" altLang="en-US"/>
          </a:p>
        </p:txBody>
      </p:sp>
      <p:sp>
        <p:nvSpPr>
          <p:cNvPr id="8" name="文字方塊 7">
            <a:extLst>
              <a:ext uri="{FF2B5EF4-FFF2-40B4-BE49-F238E27FC236}">
                <a16:creationId xmlns:a16="http://schemas.microsoft.com/office/drawing/2014/main" id="{EAFA4777-1FCE-E90E-B6E5-37B610FA3EDC}"/>
              </a:ext>
            </a:extLst>
          </p:cNvPr>
          <p:cNvSpPr txBox="1"/>
          <p:nvPr/>
        </p:nvSpPr>
        <p:spPr>
          <a:xfrm>
            <a:off x="889000" y="1967314"/>
            <a:ext cx="10866120" cy="4819653"/>
          </a:xfrm>
          <a:prstGeom prst="rect">
            <a:avLst/>
          </a:prstGeom>
          <a:noFill/>
        </p:spPr>
        <p:txBody>
          <a:bodyPr wrap="square">
            <a:spAutoFit/>
          </a:bodyPr>
          <a:lstStyle/>
          <a:p>
            <a:pPr algn="l">
              <a:lnSpc>
                <a:spcPts val="2600"/>
              </a:lnSpc>
            </a:pPr>
            <a:endParaRPr lang="en-US" altLang="zh-TW"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endParaRPr>
          </a:p>
          <a:p>
            <a:pPr algn="l">
              <a:lnSpc>
                <a:spcPts val="2400"/>
              </a:lnSpc>
            </a:pP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下是經常發表關於</a:t>
            </a:r>
            <a:r>
              <a:rPr lang="zh-TW" altLang="en-US" sz="2000" b="0" i="0" dirty="0">
                <a:solidFill>
                  <a:srgbClr val="FF0000"/>
                </a:solidFill>
                <a:effectLst/>
                <a:latin typeface="Calibri" panose="020F0502020204030204" pitchFamily="34" charset="0"/>
                <a:ea typeface="微軟正黑體" panose="020B0604030504040204" pitchFamily="34" charset="-120"/>
                <a:cs typeface="Calibri" panose="020F0502020204030204" pitchFamily="34" charset="0"/>
              </a:rPr>
              <a:t>研發團隊</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領導研究的前十名社會科學期刊：</a:t>
            </a:r>
            <a:endPar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gn="l">
              <a:lnSpc>
                <a:spcPts val="2400"/>
              </a:lnSpc>
              <a:spcAft>
                <a:spcPts val="600"/>
              </a:spcAft>
            </a:pPr>
            <a:r>
              <a:rPr lang="en-US" altLang="zh-TW" sz="200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Here are the top ten social science journals that frequently publish research on leadership in the context </a:t>
            </a:r>
            <a:r>
              <a:rPr lang="en-US" altLang="zh-TW" sz="200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of R&amp;D teams</a:t>
            </a:r>
            <a:r>
              <a:rPr lang="en-US" altLang="zh-TW" sz="200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zh-TW" altLang="en-US" sz="2000" i="0" dirty="0">
              <a:solidFill>
                <a:srgbClr val="0070C0"/>
              </a:solidFill>
              <a:effectLst/>
              <a:latin typeface="Calibri" panose="020F0502020204030204" pitchFamily="34" charset="0"/>
              <a:ea typeface="微軟正黑體" panose="020B0604030504040204" pitchFamily="34" charset="-120"/>
              <a:cs typeface="Calibri" panose="020F0502020204030204" pitchFamily="34" charset="0"/>
            </a:endParaRPr>
          </a:p>
          <a:p>
            <a:pPr algn="l">
              <a:lnSpc>
                <a:spcPts val="2600"/>
              </a:lnSpc>
              <a:buFont typeface="+mj-lt"/>
              <a:buAutoNum type="arabicPeriod"/>
            </a:pP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Academy of Management Journal (</a:t>
            </a:r>
            <a:r>
              <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管理學院期刊</a:t>
            </a: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p>
          <a:p>
            <a:pPr algn="l">
              <a:lnSpc>
                <a:spcPts val="2600"/>
              </a:lnSpc>
              <a:buFont typeface="+mj-lt"/>
              <a:buAutoNum type="arabicPeriod"/>
            </a:pP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Leadership Quarterly (</a:t>
            </a:r>
            <a:r>
              <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領導季刊</a:t>
            </a: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endParaRPr>
          </a:p>
          <a:p>
            <a:pPr algn="l">
              <a:lnSpc>
                <a:spcPts val="2600"/>
              </a:lnSpc>
              <a:buFont typeface="+mj-lt"/>
              <a:buAutoNum type="arabicPeriod"/>
            </a:pP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Journal of Product Innovation Management (</a:t>
            </a:r>
            <a:r>
              <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產品創新管理期刊</a:t>
            </a: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endParaRPr>
          </a:p>
          <a:p>
            <a:pPr algn="l">
              <a:lnSpc>
                <a:spcPts val="2600"/>
              </a:lnSpc>
              <a:buFont typeface="+mj-lt"/>
              <a:buAutoNum type="arabicPeriod"/>
            </a:pP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Research Policy (</a:t>
            </a:r>
            <a:r>
              <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研究政策期刊</a:t>
            </a: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endParaRPr>
          </a:p>
          <a:p>
            <a:pPr algn="l">
              <a:lnSpc>
                <a:spcPts val="2600"/>
              </a:lnSpc>
              <a:buFont typeface="+mj-lt"/>
              <a:buAutoNum type="arabicPeriod"/>
            </a:pP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Journal of Organizational Behavior (</a:t>
            </a:r>
            <a:r>
              <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組織行為期刊</a:t>
            </a: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endParaRPr>
          </a:p>
          <a:p>
            <a:pPr algn="l">
              <a:lnSpc>
                <a:spcPts val="2600"/>
              </a:lnSpc>
              <a:buFont typeface="+mj-lt"/>
              <a:buAutoNum type="arabicPeriod"/>
            </a:pP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R&amp;D Management (</a:t>
            </a:r>
            <a:r>
              <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研發管理期刊</a:t>
            </a: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endParaRPr>
          </a:p>
          <a:p>
            <a:pPr algn="l">
              <a:lnSpc>
                <a:spcPts val="2600"/>
              </a:lnSpc>
              <a:buFont typeface="+mj-lt"/>
              <a:buAutoNum type="arabicPeriod"/>
            </a:pP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Journal of Management Studies (</a:t>
            </a:r>
            <a:r>
              <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管理研究期刊</a:t>
            </a: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endParaRPr>
          </a:p>
          <a:p>
            <a:pPr algn="l">
              <a:lnSpc>
                <a:spcPts val="2600"/>
              </a:lnSpc>
              <a:buFont typeface="+mj-lt"/>
              <a:buAutoNum type="arabicPeriod"/>
            </a:pP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Organization Science (</a:t>
            </a:r>
            <a:r>
              <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組織科學期刊</a:t>
            </a: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endParaRPr>
          </a:p>
          <a:p>
            <a:pPr algn="l">
              <a:lnSpc>
                <a:spcPts val="2600"/>
              </a:lnSpc>
              <a:buFont typeface="+mj-lt"/>
              <a:buAutoNum type="arabicPeriod"/>
            </a:pPr>
            <a:r>
              <a:rPr lang="en-US" altLang="zh-TW" sz="2000" i="0" dirty="0" err="1">
                <a:solidFill>
                  <a:srgbClr val="0D0D0D"/>
                </a:solidFill>
                <a:effectLst/>
                <a:latin typeface="Calibri" panose="020F0502020204030204" pitchFamily="34" charset="0"/>
                <a:ea typeface="Calibri" panose="020F0502020204030204" pitchFamily="34" charset="0"/>
                <a:cs typeface="Calibri" panose="020F0502020204030204" pitchFamily="34" charset="0"/>
              </a:rPr>
              <a:t>Technovation</a:t>
            </a: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 (</a:t>
            </a:r>
            <a:r>
              <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技術創新期刊</a:t>
            </a: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endParaRPr>
          </a:p>
          <a:p>
            <a:pPr algn="l">
              <a:lnSpc>
                <a:spcPts val="2600"/>
              </a:lnSpc>
              <a:buFont typeface="+mj-lt"/>
              <a:buAutoNum type="arabicPeriod"/>
            </a:pP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Industrial and Corporate Change (</a:t>
            </a:r>
            <a:r>
              <a:rPr lang="zh-TW" altLang="en-US"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產業與公司變革期刊</a:t>
            </a:r>
            <a:r>
              <a:rPr lang="en-US" altLang="zh-TW" sz="200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endPar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endParaRPr>
          </a:p>
        </p:txBody>
      </p:sp>
      <p:sp>
        <p:nvSpPr>
          <p:cNvPr id="12" name="文字方塊 11">
            <a:extLst>
              <a:ext uri="{FF2B5EF4-FFF2-40B4-BE49-F238E27FC236}">
                <a16:creationId xmlns:a16="http://schemas.microsoft.com/office/drawing/2014/main" id="{AFA374F6-C340-FA06-B1B4-FCB0F193C03F}"/>
              </a:ext>
            </a:extLst>
          </p:cNvPr>
          <p:cNvSpPr txBox="1"/>
          <p:nvPr/>
        </p:nvSpPr>
        <p:spPr>
          <a:xfrm>
            <a:off x="889000" y="456143"/>
            <a:ext cx="10464800" cy="1198790"/>
          </a:xfrm>
          <a:prstGeom prst="rect">
            <a:avLst/>
          </a:prstGeom>
          <a:noFill/>
        </p:spPr>
        <p:txBody>
          <a:bodyPr wrap="square">
            <a:spAutoFit/>
          </a:bodyPr>
          <a:lstStyle>
            <a:defPPr>
              <a:defRPr lang="zh-TW"/>
            </a:defPPr>
            <a:lvl1pPr>
              <a:defRPr b="0" i="0">
                <a:solidFill>
                  <a:srgbClr val="0D0D0D"/>
                </a:solidFill>
                <a:effectLst/>
                <a:highlight>
                  <a:srgbClr val="FFFFFF"/>
                </a:highlight>
                <a:latin typeface="ui-sans-serif"/>
              </a:defRPr>
            </a:lvl1pPr>
          </a:lstStyle>
          <a:p>
            <a:pPr>
              <a:lnSpc>
                <a:spcPts val="3200"/>
              </a:lnSpc>
            </a:pPr>
            <a:endParaRPr lang="en-US" altLang="zh-TW" sz="200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endParaRPr>
          </a:p>
          <a:p>
            <a:pPr>
              <a:lnSpc>
                <a:spcPts val="2800"/>
              </a:lnSpc>
            </a:pPr>
            <a:r>
              <a:rPr lang="zh-TW" altLang="en-US" sz="22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請提供與研發團隊領導相關的前十名社會科學期刊。</a:t>
            </a:r>
            <a:endParaRPr lang="en-US" altLang="zh-TW" sz="22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endParaRPr>
          </a:p>
          <a:p>
            <a:pPr>
              <a:lnSpc>
                <a:spcPts val="2800"/>
              </a:lnSpc>
            </a:pPr>
            <a:r>
              <a:rPr lang="en-US" altLang="zh-TW" sz="2000" dirty="0">
                <a:solidFill>
                  <a:srgbClr val="0070C0"/>
                </a:solidFill>
                <a:latin typeface="Calibri" panose="020F0502020204030204" pitchFamily="34" charset="0"/>
                <a:ea typeface="Calibri" panose="020F0502020204030204" pitchFamily="34" charset="0"/>
                <a:cs typeface="Calibri" panose="020F0502020204030204" pitchFamily="34" charset="0"/>
              </a:rPr>
              <a:t>Could you provide the top ten social science journals on leadership in the context of R&amp;D teams?</a:t>
            </a:r>
            <a:endParaRPr lang="zh-TW" altLang="en-US" sz="2000" dirty="0">
              <a:solidFill>
                <a:srgbClr val="0070C0"/>
              </a:solidFill>
              <a:latin typeface="Calibri" panose="020F0502020204030204" pitchFamily="34" charset="0"/>
              <a:ea typeface="微軟正黑體" panose="020B0604030504040204" pitchFamily="34" charset="-120"/>
              <a:cs typeface="Calibri" panose="020F0502020204030204" pitchFamily="34" charset="0"/>
            </a:endParaRPr>
          </a:p>
        </p:txBody>
      </p:sp>
      <p:pic>
        <p:nvPicPr>
          <p:cNvPr id="19" name="圖片 18">
            <a:extLst>
              <a:ext uri="{FF2B5EF4-FFF2-40B4-BE49-F238E27FC236}">
                <a16:creationId xmlns:a16="http://schemas.microsoft.com/office/drawing/2014/main" id="{3A614B63-254B-C2E4-AB69-2C60B3FEE355}"/>
              </a:ext>
            </a:extLst>
          </p:cNvPr>
          <p:cNvPicPr>
            <a:picLocks noChangeAspect="1"/>
          </p:cNvPicPr>
          <p:nvPr/>
        </p:nvPicPr>
        <p:blipFill rotWithShape="1">
          <a:blip r:embed="rId4"/>
          <a:srcRect l="2341" t="5141" r="6374" b="24110"/>
          <a:stretch/>
        </p:blipFill>
        <p:spPr>
          <a:xfrm>
            <a:off x="914399" y="342900"/>
            <a:ext cx="551226" cy="457200"/>
          </a:xfrm>
          <a:prstGeom prst="rect">
            <a:avLst/>
          </a:prstGeom>
        </p:spPr>
      </p:pic>
      <p:pic>
        <p:nvPicPr>
          <p:cNvPr id="21" name="圖片 20">
            <a:extLst>
              <a:ext uri="{FF2B5EF4-FFF2-40B4-BE49-F238E27FC236}">
                <a16:creationId xmlns:a16="http://schemas.microsoft.com/office/drawing/2014/main" id="{4764DD1B-5C9E-1DCA-D6E0-18B78ECCE300}"/>
              </a:ext>
            </a:extLst>
          </p:cNvPr>
          <p:cNvPicPr>
            <a:picLocks noChangeAspect="1"/>
          </p:cNvPicPr>
          <p:nvPr/>
        </p:nvPicPr>
        <p:blipFill rotWithShape="1">
          <a:blip r:embed="rId5"/>
          <a:srcRect l="3804" t="8730" r="7291" b="24452"/>
          <a:stretch/>
        </p:blipFill>
        <p:spPr>
          <a:xfrm>
            <a:off x="914399" y="1857944"/>
            <a:ext cx="1295401" cy="431800"/>
          </a:xfrm>
          <a:prstGeom prst="rect">
            <a:avLst/>
          </a:prstGeom>
        </p:spPr>
      </p:pic>
      <p:pic>
        <p:nvPicPr>
          <p:cNvPr id="23" name="圖片 22">
            <a:extLst>
              <a:ext uri="{FF2B5EF4-FFF2-40B4-BE49-F238E27FC236}">
                <a16:creationId xmlns:a16="http://schemas.microsoft.com/office/drawing/2014/main" id="{69738EAA-0DCD-1F39-1E4D-7674DCA9FE95}"/>
              </a:ext>
            </a:extLst>
          </p:cNvPr>
          <p:cNvPicPr>
            <a:picLocks noChangeAspect="1"/>
          </p:cNvPicPr>
          <p:nvPr/>
        </p:nvPicPr>
        <p:blipFill rotWithShape="1">
          <a:blip r:embed="rId6"/>
          <a:srcRect l="1961" t="8076" r="1534" b="25108"/>
          <a:stretch/>
        </p:blipFill>
        <p:spPr>
          <a:xfrm>
            <a:off x="8858250" y="1749994"/>
            <a:ext cx="2882900" cy="647700"/>
          </a:xfrm>
          <a:prstGeom prst="rect">
            <a:avLst/>
          </a:prstGeom>
        </p:spPr>
      </p:pic>
      <p:sp>
        <p:nvSpPr>
          <p:cNvPr id="3" name="文字方塊 2">
            <a:extLst>
              <a:ext uri="{FF2B5EF4-FFF2-40B4-BE49-F238E27FC236}">
                <a16:creationId xmlns:a16="http://schemas.microsoft.com/office/drawing/2014/main" id="{CC23D617-678C-68EB-E710-C42C7DEF39A5}"/>
              </a:ext>
            </a:extLst>
          </p:cNvPr>
          <p:cNvSpPr txBox="1"/>
          <p:nvPr/>
        </p:nvSpPr>
        <p:spPr>
          <a:xfrm>
            <a:off x="8844280" y="253132"/>
            <a:ext cx="2910840" cy="923330"/>
          </a:xfrm>
          <a:prstGeom prst="rect">
            <a:avLst/>
          </a:prstGeom>
          <a:noFill/>
          <a:ln w="3175">
            <a:noFill/>
          </a:ln>
        </p:spPr>
        <p:txBody>
          <a:bodyPr wrap="square">
            <a:spAutoFit/>
          </a:bodyPr>
          <a:lstStyle/>
          <a:p>
            <a:r>
              <a:rPr lang="zh-TW" altLang="en-US" b="1" dirty="0">
                <a:solidFill>
                  <a:srgbClr val="358B70"/>
                </a:solidFill>
                <a:effectLst>
                  <a:innerShdw blurRad="63500" dist="50800" dir="13500000">
                    <a:prstClr val="black">
                      <a:alpha val="50000"/>
                    </a:prstClr>
                  </a:innerShdw>
                </a:effectLst>
                <a:latin typeface="Calibri" panose="020F0502020204030204" pitchFamily="34" charset="0"/>
                <a:ea typeface="微軟正黑體" panose="020B0604030504040204" pitchFamily="34" charset="-120"/>
                <a:cs typeface="Calibri" panose="020F0502020204030204" pitchFamily="34" charset="0"/>
              </a:rPr>
              <a:t>搜尋供參考和投稿的</a:t>
            </a:r>
            <a:r>
              <a:rPr lang="zh-TW" altLang="en-US"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期刊</a:t>
            </a:r>
            <a:endParaRPr lang="en-US" altLang="zh-TW" b="1" i="0" dirty="0">
              <a:solidFill>
                <a:srgbClr val="358B70"/>
              </a:solidFill>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US" altLang="zh-TW"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rPr>
              <a:t>Searching for Journals for References and Submission</a:t>
            </a:r>
          </a:p>
        </p:txBody>
      </p:sp>
    </p:spTree>
    <p:extLst>
      <p:ext uri="{BB962C8B-B14F-4D97-AF65-F5344CB8AC3E}">
        <p14:creationId xmlns:p14="http://schemas.microsoft.com/office/powerpoint/2010/main" val="35281472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D3497DA8-3500-73AA-671B-229F060D748A}"/>
              </a:ext>
            </a:extLst>
          </p:cNvPr>
          <p:cNvSpPr>
            <a:spLocks noGrp="1"/>
          </p:cNvSpPr>
          <p:nvPr>
            <p:ph type="sldNum" sz="quarter" idx="12"/>
          </p:nvPr>
        </p:nvSpPr>
        <p:spPr/>
        <p:txBody>
          <a:bodyPr/>
          <a:lstStyle/>
          <a:p>
            <a:fld id="{D8B62ACA-CEA2-4F87-878B-008095AF21A4}" type="slidenum">
              <a:rPr lang="zh-TW" altLang="en-US" smtClean="0"/>
              <a:t>18</a:t>
            </a:fld>
            <a:endParaRPr lang="zh-TW" altLang="en-US"/>
          </a:p>
        </p:txBody>
      </p:sp>
      <p:sp>
        <p:nvSpPr>
          <p:cNvPr id="4" name="文字方塊 3">
            <a:extLst>
              <a:ext uri="{FF2B5EF4-FFF2-40B4-BE49-F238E27FC236}">
                <a16:creationId xmlns:a16="http://schemas.microsoft.com/office/drawing/2014/main" id="{9C5BE0C2-BEE7-E4E1-37E6-4F34B8D2F630}"/>
              </a:ext>
            </a:extLst>
          </p:cNvPr>
          <p:cNvSpPr txBox="1"/>
          <p:nvPr/>
        </p:nvSpPr>
        <p:spPr>
          <a:xfrm>
            <a:off x="1384300" y="2165522"/>
            <a:ext cx="9232900" cy="3447482"/>
          </a:xfrm>
          <a:prstGeom prst="rect">
            <a:avLst/>
          </a:prstGeom>
          <a:noFill/>
        </p:spPr>
        <p:txBody>
          <a:bodyPr wrap="square">
            <a:spAutoFit/>
          </a:bodyPr>
          <a:lstStyle/>
          <a:p>
            <a:pPr algn="l">
              <a:lnSpc>
                <a:spcPts val="3000"/>
              </a:lnSpc>
              <a:spcAft>
                <a:spcPts val="600"/>
              </a:spcAft>
            </a:pP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在</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Journal Citation Reports (JCR)</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中搜索期刊時，可以篩選</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SSCI</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（社會科學引文索引）和</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SCIE</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（科學引文索引擴展版）搜尋所有與社會科學及相關跨學科領域相關的期刊。具體操作方法：</a:t>
            </a:r>
          </a:p>
          <a:p>
            <a:pPr algn="l">
              <a:lnSpc>
                <a:spcPts val="3000"/>
              </a:lnSpc>
              <a:spcAft>
                <a:spcPts val="600"/>
              </a:spcAft>
              <a:buFont typeface="+mj-lt"/>
              <a:buAutoNum type="arabicPeriod"/>
            </a:pPr>
            <a:r>
              <a:rPr lang="zh-TW" altLang="en-US"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登入</a:t>
            </a:r>
            <a:r>
              <a:rPr lang="en-US" altLang="zh-TW" sz="20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JCR</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：登入</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JCR</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平台。</a:t>
            </a:r>
          </a:p>
          <a:p>
            <a:pPr algn="l">
              <a:lnSpc>
                <a:spcPts val="3000"/>
              </a:lnSpc>
              <a:spcAft>
                <a:spcPts val="600"/>
              </a:spcAft>
              <a:buFont typeface="+mj-lt"/>
              <a:buAutoNum type="arabicPeriod"/>
            </a:pPr>
            <a:r>
              <a:rPr lang="zh-TW" altLang="en-US"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按索引篩選</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：使用篩選選項選擇</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SSCI</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和</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SCIE</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的期刊。</a:t>
            </a:r>
          </a:p>
          <a:p>
            <a:pPr algn="l">
              <a:lnSpc>
                <a:spcPts val="3000"/>
              </a:lnSpc>
              <a:spcAft>
                <a:spcPts val="600"/>
              </a:spcAft>
              <a:buFont typeface="+mj-lt"/>
              <a:buAutoNum type="arabicPeriod"/>
            </a:pPr>
            <a:r>
              <a:rPr lang="zh-TW" altLang="en-US"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選擇類別</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：可以進一步根據特定類別或學科，搜尋和研究領域高度相關的期刊。</a:t>
            </a:r>
          </a:p>
          <a:p>
            <a:pPr algn="l">
              <a:lnSpc>
                <a:spcPts val="3000"/>
              </a:lnSpc>
              <a:spcAft>
                <a:spcPts val="600"/>
              </a:spcAft>
              <a:buFont typeface="+mj-lt"/>
              <a:buAutoNum type="arabicPeriod"/>
            </a:pPr>
            <a:r>
              <a:rPr lang="zh-TW" altLang="en-US"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審查指標</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：評估期刊的影響因子、引用指標和其他相關數據，供選擇適於研究主題的期刊。</a:t>
            </a:r>
          </a:p>
        </p:txBody>
      </p:sp>
      <p:sp>
        <p:nvSpPr>
          <p:cNvPr id="5" name="文字方塊 4">
            <a:extLst>
              <a:ext uri="{FF2B5EF4-FFF2-40B4-BE49-F238E27FC236}">
                <a16:creationId xmlns:a16="http://schemas.microsoft.com/office/drawing/2014/main" id="{5DEF9512-57AD-0A4B-E8A3-3BEE29ED8FBD}"/>
              </a:ext>
            </a:extLst>
          </p:cNvPr>
          <p:cNvSpPr txBox="1"/>
          <p:nvPr/>
        </p:nvSpPr>
        <p:spPr>
          <a:xfrm>
            <a:off x="1384300" y="574230"/>
            <a:ext cx="9232900" cy="950197"/>
          </a:xfrm>
          <a:prstGeom prst="rect">
            <a:avLst/>
          </a:prstGeom>
          <a:noFill/>
        </p:spPr>
        <p:txBody>
          <a:bodyPr wrap="square">
            <a:spAutoFit/>
          </a:bodyPr>
          <a:lstStyle/>
          <a:p>
            <a:pPr marL="0" lvl="1">
              <a:lnSpc>
                <a:spcPts val="3500"/>
              </a:lnSpc>
            </a:pPr>
            <a:r>
              <a:rPr lang="en-US" altLang="zh-TW" sz="2200" b="1" dirty="0">
                <a:solidFill>
                  <a:srgbClr val="358B70"/>
                </a:solidFill>
                <a:latin typeface="Calibri" panose="020F0502020204030204" pitchFamily="34" charset="0"/>
                <a:ea typeface="Calibri" panose="020F0502020204030204" pitchFamily="34" charset="0"/>
                <a:cs typeface="Calibri" panose="020F0502020204030204" pitchFamily="34" charset="0"/>
              </a:rPr>
              <a:t>JCR (Journal Citation Reports)</a:t>
            </a:r>
            <a:r>
              <a:rPr lang="zh-TW" altLang="zh-TW" sz="2200" b="1" dirty="0">
                <a:solidFill>
                  <a:srgbClr val="358B70"/>
                </a:solidFill>
                <a:latin typeface="Calibri" panose="020F0502020204030204" pitchFamily="34" charset="0"/>
                <a:ea typeface="微軟正黑體" panose="020B0604030504040204" pitchFamily="34" charset="-120"/>
                <a:cs typeface="Calibri" panose="020F0502020204030204" pitchFamily="34" charset="0"/>
              </a:rPr>
              <a:t>：</a:t>
            </a:r>
            <a:endParaRPr lang="en-US" altLang="zh-TW" sz="2200" b="1" dirty="0">
              <a:solidFill>
                <a:srgbClr val="358B70"/>
              </a:solidFill>
              <a:latin typeface="Calibri" panose="020F0502020204030204" pitchFamily="34" charset="0"/>
              <a:ea typeface="Calibri" panose="020F0502020204030204" pitchFamily="34" charset="0"/>
              <a:cs typeface="Calibri" panose="020F0502020204030204" pitchFamily="34" charset="0"/>
            </a:endParaRPr>
          </a:p>
          <a:p>
            <a:pPr marL="0" lvl="1">
              <a:lnSpc>
                <a:spcPts val="3500"/>
              </a:lnSpc>
            </a:pPr>
            <a:r>
              <a:rPr lang="zh-TW" altLang="en-US" sz="2200" b="1" kern="0" dirty="0">
                <a:solidFill>
                  <a:srgbClr val="358B70"/>
                </a:solidFill>
                <a:latin typeface="Calibri" panose="020F0502020204030204" pitchFamily="34" charset="0"/>
                <a:ea typeface="微軟正黑體" panose="020B0604030504040204" pitchFamily="34" charset="-120"/>
                <a:cs typeface="Calibri" panose="020F0502020204030204" pitchFamily="34" charset="0"/>
              </a:rPr>
              <a:t>利用</a:t>
            </a:r>
            <a:r>
              <a:rPr lang="en-US" altLang="zh-TW" sz="2200" b="1" kern="0" dirty="0">
                <a:solidFill>
                  <a:srgbClr val="358B70"/>
                </a:solidFill>
                <a:latin typeface="Calibri" panose="020F0502020204030204" pitchFamily="34" charset="0"/>
                <a:ea typeface="Calibri" panose="020F0502020204030204" pitchFamily="34" charset="0"/>
                <a:cs typeface="Calibri" panose="020F0502020204030204" pitchFamily="34" charset="0"/>
              </a:rPr>
              <a:t>JCR</a:t>
            </a:r>
            <a:r>
              <a:rPr lang="zh-TW" altLang="en-US" sz="2200" b="1" dirty="0">
                <a:solidFill>
                  <a:srgbClr val="358B70"/>
                </a:solidFill>
                <a:latin typeface="Calibri" panose="020F0502020204030204" pitchFamily="34" charset="0"/>
                <a:ea typeface="微軟正黑體" panose="020B0604030504040204" pitchFamily="34" charset="-120"/>
                <a:cs typeface="Calibri" panose="020F0502020204030204" pitchFamily="34" charset="0"/>
              </a:rPr>
              <a:t>選擇</a:t>
            </a:r>
            <a:r>
              <a:rPr lang="zh-TW" altLang="en-US" sz="2200" b="1" kern="0" dirty="0">
                <a:solidFill>
                  <a:srgbClr val="358B70"/>
                </a:solidFill>
                <a:latin typeface="Calibri" panose="020F0502020204030204" pitchFamily="34" charset="0"/>
                <a:ea typeface="微軟正黑體" panose="020B0604030504040204" pitchFamily="34" charset="-120"/>
                <a:cs typeface="Calibri" panose="020F0502020204030204" pitchFamily="34" charset="0"/>
              </a:rPr>
              <a:t>參考和投稿的期刊</a:t>
            </a:r>
            <a:r>
              <a:rPr lang="zh-TW" altLang="zh-TW" sz="2200" b="1" kern="0" dirty="0">
                <a:solidFill>
                  <a:srgbClr val="358B70"/>
                </a:solidFill>
                <a:latin typeface="Calibri" panose="020F0502020204030204" pitchFamily="34" charset="0"/>
                <a:ea typeface="微軟正黑體" panose="020B0604030504040204" pitchFamily="34" charset="-120"/>
                <a:cs typeface="Calibri" panose="020F0502020204030204" pitchFamily="34" charset="0"/>
              </a:rPr>
              <a:t>。</a:t>
            </a:r>
            <a:endParaRPr lang="en-US" altLang="zh-TW" sz="2200" b="1" kern="0" dirty="0">
              <a:solidFill>
                <a:srgbClr val="358B70"/>
              </a:solidFill>
              <a:latin typeface="Calibri" panose="020F0502020204030204" pitchFamily="34" charset="0"/>
              <a:ea typeface="Calibri" panose="020F0502020204030204" pitchFamily="34" charset="0"/>
              <a:cs typeface="Calibri" panose="020F0502020204030204" pitchFamily="34" charset="0"/>
            </a:endParaRPr>
          </a:p>
        </p:txBody>
      </p:sp>
      <p:sp>
        <p:nvSpPr>
          <p:cNvPr id="9" name="文字方塊 8">
            <a:extLst>
              <a:ext uri="{FF2B5EF4-FFF2-40B4-BE49-F238E27FC236}">
                <a16:creationId xmlns:a16="http://schemas.microsoft.com/office/drawing/2014/main" id="{8F99CF0F-8970-8244-D050-4D8AC1FDA50F}"/>
              </a:ext>
            </a:extLst>
          </p:cNvPr>
          <p:cNvSpPr txBox="1"/>
          <p:nvPr/>
        </p:nvSpPr>
        <p:spPr>
          <a:xfrm>
            <a:off x="8216900" y="321480"/>
            <a:ext cx="3136900" cy="1015663"/>
          </a:xfrm>
          <a:prstGeom prst="rect">
            <a:avLst/>
          </a:prstGeom>
          <a:noFill/>
          <a:ln w="3175">
            <a:noFill/>
          </a:ln>
        </p:spPr>
        <p:txBody>
          <a:bodyPr wrap="square">
            <a:spAutoFit/>
          </a:bodyPr>
          <a:lstStyle/>
          <a:p>
            <a:r>
              <a:rPr lang="zh-TW" altLang="en-US" sz="2000" b="1" dirty="0">
                <a:solidFill>
                  <a:srgbClr val="358B70"/>
                </a:solidFill>
                <a:effectLst>
                  <a:innerShdw blurRad="63500" dist="50800" dir="13500000">
                    <a:prstClr val="black">
                      <a:alpha val="50000"/>
                    </a:prstClr>
                  </a:innerShdw>
                </a:effectLst>
                <a:latin typeface="Calibri" panose="020F0502020204030204" pitchFamily="34" charset="0"/>
                <a:ea typeface="微軟正黑體" panose="020B0604030504040204" pitchFamily="34" charset="-120"/>
                <a:cs typeface="Calibri" panose="020F0502020204030204" pitchFamily="34" charset="0"/>
              </a:rPr>
              <a:t>搜尋供參考和投稿的</a:t>
            </a:r>
            <a:r>
              <a:rPr lang="zh-TW" altLang="en-US" sz="20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期刊</a:t>
            </a:r>
            <a:endParaRPr lang="en-US" altLang="zh-TW" sz="2000" b="1" i="0" dirty="0">
              <a:solidFill>
                <a:srgbClr val="358B70"/>
              </a:solidFill>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US" altLang="zh-TW" sz="20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rPr>
              <a:t>Searching for Journals for References and Submission</a:t>
            </a:r>
          </a:p>
        </p:txBody>
      </p:sp>
    </p:spTree>
    <p:extLst>
      <p:ext uri="{BB962C8B-B14F-4D97-AF65-F5344CB8AC3E}">
        <p14:creationId xmlns:p14="http://schemas.microsoft.com/office/powerpoint/2010/main" val="57810133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5D87B76-82D0-23D6-297A-6EBFBE65F70D}"/>
              </a:ext>
            </a:extLst>
          </p:cNvPr>
          <p:cNvSpPr>
            <a:spLocks noGrp="1"/>
          </p:cNvSpPr>
          <p:nvPr>
            <p:ph type="sldNum" sz="quarter" idx="12"/>
          </p:nvPr>
        </p:nvSpPr>
        <p:spPr/>
        <p:txBody>
          <a:bodyPr/>
          <a:lstStyle/>
          <a:p>
            <a:fld id="{D8B62ACA-CEA2-4F87-878B-008095AF21A4}" type="slidenum">
              <a:rPr lang="zh-TW" altLang="en-US" smtClean="0"/>
              <a:t>19</a:t>
            </a:fld>
            <a:endParaRPr lang="zh-TW" altLang="en-US"/>
          </a:p>
        </p:txBody>
      </p:sp>
      <p:sp>
        <p:nvSpPr>
          <p:cNvPr id="4" name="文字方塊 3">
            <a:extLst>
              <a:ext uri="{FF2B5EF4-FFF2-40B4-BE49-F238E27FC236}">
                <a16:creationId xmlns:a16="http://schemas.microsoft.com/office/drawing/2014/main" id="{E3E3BECC-CF8D-F207-3752-A1E49FFEC6D1}"/>
              </a:ext>
            </a:extLst>
          </p:cNvPr>
          <p:cNvSpPr txBox="1"/>
          <p:nvPr/>
        </p:nvSpPr>
        <p:spPr>
          <a:xfrm>
            <a:off x="1206500" y="1768670"/>
            <a:ext cx="10007600" cy="4693336"/>
          </a:xfrm>
          <a:prstGeom prst="rect">
            <a:avLst/>
          </a:prstGeom>
          <a:noFill/>
        </p:spPr>
        <p:txBody>
          <a:bodyPr wrap="square">
            <a:spAutoFit/>
          </a:bodyPr>
          <a:lstStyle/>
          <a:p>
            <a:pPr algn="l">
              <a:lnSpc>
                <a:spcPts val="2600"/>
              </a:lnSpc>
              <a:spcAft>
                <a:spcPts val="1200"/>
              </a:spcAft>
            </a:pPr>
            <a:r>
              <a:rPr lang="en-US" altLang="zh-TW" sz="2000" b="0" i="0" dirty="0">
                <a:solidFill>
                  <a:srgbClr val="0D0D0D"/>
                </a:solidFill>
                <a:effectLst/>
                <a:latin typeface="ui-sans-serif"/>
              </a:rPr>
              <a:t>When searching for journals within Journal Citation Reports (JCR), you can filter by both SSCI (Social Sciences Citation Index) and SCIE (Science Citation Index Expanded) to encompass all possible journals relevant to social sciences and related interdisciplinary fields. Here’s how you can do this:</a:t>
            </a:r>
          </a:p>
          <a:p>
            <a:pPr algn="l">
              <a:lnSpc>
                <a:spcPts val="2600"/>
              </a:lnSpc>
              <a:spcAft>
                <a:spcPts val="1200"/>
              </a:spcAft>
              <a:buFont typeface="+mj-lt"/>
              <a:buAutoNum type="arabicPeriod"/>
            </a:pPr>
            <a:r>
              <a:rPr lang="en-US" altLang="zh-TW" sz="2000" b="1" i="0" dirty="0">
                <a:solidFill>
                  <a:srgbClr val="0D0D0D"/>
                </a:solidFill>
                <a:effectLst/>
                <a:latin typeface="ui-sans-serif"/>
              </a:rPr>
              <a:t>Access JCR</a:t>
            </a:r>
            <a:r>
              <a:rPr lang="en-US" altLang="zh-TW" sz="2000" b="0" i="0" dirty="0">
                <a:solidFill>
                  <a:srgbClr val="0D0D0D"/>
                </a:solidFill>
                <a:effectLst/>
                <a:latin typeface="ui-sans-serif"/>
              </a:rPr>
              <a:t>: Log in to the JCR platform.</a:t>
            </a:r>
          </a:p>
          <a:p>
            <a:pPr marL="180000" indent="-180000" algn="l">
              <a:lnSpc>
                <a:spcPts val="2600"/>
              </a:lnSpc>
              <a:spcAft>
                <a:spcPts val="1200"/>
              </a:spcAft>
              <a:buFont typeface="+mj-lt"/>
              <a:buAutoNum type="arabicPeriod"/>
            </a:pPr>
            <a:r>
              <a:rPr lang="en-US" altLang="zh-TW" sz="2000" b="1" i="0" dirty="0">
                <a:solidFill>
                  <a:srgbClr val="0D0D0D"/>
                </a:solidFill>
                <a:effectLst/>
                <a:latin typeface="ui-sans-serif"/>
              </a:rPr>
              <a:t>Filtering by Index</a:t>
            </a:r>
            <a:r>
              <a:rPr lang="en-US" altLang="zh-TW" sz="2000" b="0" i="0" dirty="0">
                <a:solidFill>
                  <a:srgbClr val="0D0D0D"/>
                </a:solidFill>
                <a:effectLst/>
                <a:latin typeface="ui-sans-serif"/>
              </a:rPr>
              <a:t>: Use the filtering options to select journals indexed in both SSCI and SCIE.</a:t>
            </a:r>
          </a:p>
          <a:p>
            <a:pPr marL="180000" indent="-180000" algn="l">
              <a:lnSpc>
                <a:spcPts val="2600"/>
              </a:lnSpc>
              <a:spcAft>
                <a:spcPts val="1200"/>
              </a:spcAft>
              <a:buFont typeface="+mj-lt"/>
              <a:buAutoNum type="arabicPeriod"/>
            </a:pPr>
            <a:r>
              <a:rPr lang="en-US" altLang="zh-TW" sz="2000" b="1" i="0" dirty="0">
                <a:solidFill>
                  <a:srgbClr val="0D0D0D"/>
                </a:solidFill>
                <a:effectLst/>
                <a:latin typeface="ui-sans-serif"/>
              </a:rPr>
              <a:t>Selecting Categories</a:t>
            </a:r>
            <a:r>
              <a:rPr lang="en-US" altLang="zh-TW" sz="2000" b="0" i="0" dirty="0">
                <a:solidFill>
                  <a:srgbClr val="0D0D0D"/>
                </a:solidFill>
                <a:effectLst/>
                <a:latin typeface="ui-sans-serif"/>
              </a:rPr>
              <a:t>: Within the filters, you can further narrow down by selecting specific categories or disciplines relevant to your research. This helps in finding journals that are highly specific to your field of study.</a:t>
            </a:r>
          </a:p>
          <a:p>
            <a:pPr marL="180000" indent="-180000" algn="l">
              <a:lnSpc>
                <a:spcPts val="2600"/>
              </a:lnSpc>
              <a:spcAft>
                <a:spcPts val="1200"/>
              </a:spcAft>
              <a:buFont typeface="+mj-lt"/>
              <a:buAutoNum type="arabicPeriod"/>
            </a:pPr>
            <a:r>
              <a:rPr lang="en-US" altLang="zh-TW" sz="2000" b="1" i="0" dirty="0">
                <a:solidFill>
                  <a:srgbClr val="0D0D0D"/>
                </a:solidFill>
                <a:effectLst/>
                <a:latin typeface="ui-sans-serif"/>
              </a:rPr>
              <a:t>Review Metrics</a:t>
            </a:r>
            <a:r>
              <a:rPr lang="en-US" altLang="zh-TW" sz="2000" b="0" i="0" dirty="0">
                <a:solidFill>
                  <a:srgbClr val="0D0D0D"/>
                </a:solidFill>
                <a:effectLst/>
                <a:latin typeface="ui-sans-serif"/>
              </a:rPr>
              <a:t>: Evaluate the impact factors, citation metrics, and other relevant data provided for the filtered journals to make informed decisions about where to submit your research.</a:t>
            </a:r>
          </a:p>
        </p:txBody>
      </p:sp>
      <p:sp>
        <p:nvSpPr>
          <p:cNvPr id="7" name="文字方塊 6">
            <a:extLst>
              <a:ext uri="{FF2B5EF4-FFF2-40B4-BE49-F238E27FC236}">
                <a16:creationId xmlns:a16="http://schemas.microsoft.com/office/drawing/2014/main" id="{26A5F974-D8F6-418F-CF16-1570C6CF7144}"/>
              </a:ext>
            </a:extLst>
          </p:cNvPr>
          <p:cNvSpPr txBox="1"/>
          <p:nvPr/>
        </p:nvSpPr>
        <p:spPr>
          <a:xfrm>
            <a:off x="1206500" y="338844"/>
            <a:ext cx="5486400" cy="1154290"/>
          </a:xfrm>
          <a:prstGeom prst="rect">
            <a:avLst/>
          </a:prstGeom>
          <a:noFill/>
        </p:spPr>
        <p:txBody>
          <a:bodyPr wrap="square">
            <a:spAutoFit/>
          </a:bodyPr>
          <a:lstStyle/>
          <a:p>
            <a:pPr marL="0" lvl="1">
              <a:lnSpc>
                <a:spcPts val="2800"/>
              </a:lnSpc>
            </a:pPr>
            <a:r>
              <a:rPr lang="en-US" altLang="zh-TW" sz="2200" b="1" dirty="0">
                <a:solidFill>
                  <a:srgbClr val="358B70"/>
                </a:solidFill>
                <a:latin typeface="Calibri" panose="020F0502020204030204" pitchFamily="34" charset="0"/>
                <a:ea typeface="Calibri" panose="020F0502020204030204" pitchFamily="34" charset="0"/>
                <a:cs typeface="Calibri" panose="020F0502020204030204" pitchFamily="34" charset="0"/>
              </a:rPr>
              <a:t>JCR (Journal Citation Reports)</a:t>
            </a:r>
            <a:r>
              <a:rPr lang="zh-TW" altLang="zh-TW" sz="2200" b="1" dirty="0">
                <a:solidFill>
                  <a:srgbClr val="358B70"/>
                </a:solidFill>
                <a:latin typeface="Calibri" panose="020F0502020204030204" pitchFamily="34" charset="0"/>
                <a:ea typeface="微軟正黑體" panose="020B0604030504040204" pitchFamily="34" charset="-120"/>
                <a:cs typeface="Calibri" panose="020F0502020204030204" pitchFamily="34" charset="0"/>
              </a:rPr>
              <a:t>：</a:t>
            </a:r>
            <a:endParaRPr lang="en-US" altLang="zh-TW" sz="2200" b="1" dirty="0">
              <a:solidFill>
                <a:srgbClr val="358B70"/>
              </a:solidFill>
              <a:latin typeface="Calibri" panose="020F0502020204030204" pitchFamily="34" charset="0"/>
              <a:ea typeface="Calibri" panose="020F0502020204030204" pitchFamily="34" charset="0"/>
              <a:cs typeface="Calibri" panose="020F0502020204030204" pitchFamily="34" charset="0"/>
            </a:endParaRPr>
          </a:p>
          <a:p>
            <a:pPr marL="0" lvl="1">
              <a:lnSpc>
                <a:spcPts val="2800"/>
              </a:lnSpc>
            </a:pPr>
            <a:r>
              <a:rPr lang="en-US" altLang="zh-TW" sz="2200" b="1" i="0" dirty="0">
                <a:effectLst/>
                <a:latin typeface="ui-sans-serif"/>
              </a:rPr>
              <a:t>Using JCR to select journals for references and submissions</a:t>
            </a:r>
            <a:endParaRPr lang="en-US" altLang="zh-TW" sz="2200" b="1" kern="0" dirty="0">
              <a:latin typeface="Calibri" panose="020F0502020204030204" pitchFamily="34" charset="0"/>
              <a:ea typeface="Calibri" panose="020F0502020204030204" pitchFamily="34" charset="0"/>
              <a:cs typeface="Calibri" panose="020F0502020204030204" pitchFamily="34" charset="0"/>
            </a:endParaRPr>
          </a:p>
        </p:txBody>
      </p:sp>
      <p:sp>
        <p:nvSpPr>
          <p:cNvPr id="8" name="文字方塊 7">
            <a:extLst>
              <a:ext uri="{FF2B5EF4-FFF2-40B4-BE49-F238E27FC236}">
                <a16:creationId xmlns:a16="http://schemas.microsoft.com/office/drawing/2014/main" id="{AD207E9E-6AF5-D4AB-963C-FD293536ADB8}"/>
              </a:ext>
            </a:extLst>
          </p:cNvPr>
          <p:cNvSpPr txBox="1"/>
          <p:nvPr/>
        </p:nvSpPr>
        <p:spPr>
          <a:xfrm>
            <a:off x="8216900" y="321480"/>
            <a:ext cx="3136900" cy="1015663"/>
          </a:xfrm>
          <a:prstGeom prst="rect">
            <a:avLst/>
          </a:prstGeom>
          <a:noFill/>
          <a:ln w="3175">
            <a:noFill/>
          </a:ln>
        </p:spPr>
        <p:txBody>
          <a:bodyPr wrap="square">
            <a:spAutoFit/>
          </a:bodyPr>
          <a:lstStyle/>
          <a:p>
            <a:r>
              <a:rPr lang="zh-TW" altLang="en-US" sz="2000" b="1" dirty="0">
                <a:solidFill>
                  <a:srgbClr val="358B70"/>
                </a:solidFill>
                <a:effectLst>
                  <a:innerShdw blurRad="63500" dist="50800" dir="13500000">
                    <a:prstClr val="black">
                      <a:alpha val="50000"/>
                    </a:prstClr>
                  </a:innerShdw>
                </a:effectLst>
                <a:latin typeface="Calibri" panose="020F0502020204030204" pitchFamily="34" charset="0"/>
                <a:ea typeface="微軟正黑體" panose="020B0604030504040204" pitchFamily="34" charset="-120"/>
                <a:cs typeface="Calibri" panose="020F0502020204030204" pitchFamily="34" charset="0"/>
              </a:rPr>
              <a:t>搜尋供參考和投稿的</a:t>
            </a:r>
            <a:r>
              <a:rPr lang="zh-TW" altLang="en-US" sz="20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期刊</a:t>
            </a:r>
            <a:endParaRPr lang="en-US" altLang="zh-TW" sz="2000" b="1" i="0" dirty="0">
              <a:solidFill>
                <a:srgbClr val="358B70"/>
              </a:solidFill>
              <a:effectLst/>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US" altLang="zh-TW" sz="20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rPr>
              <a:t>Searching for Journals for References and Submission</a:t>
            </a:r>
          </a:p>
        </p:txBody>
      </p:sp>
    </p:spTree>
    <p:extLst>
      <p:ext uri="{BB962C8B-B14F-4D97-AF65-F5344CB8AC3E}">
        <p14:creationId xmlns:p14="http://schemas.microsoft.com/office/powerpoint/2010/main" val="349509809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0874364-0E18-7568-F4BD-4CE512D97BA8}"/>
              </a:ext>
            </a:extLst>
          </p:cNvPr>
          <p:cNvSpPr>
            <a:spLocks noGrp="1"/>
          </p:cNvSpPr>
          <p:nvPr>
            <p:ph type="sldNum" sz="quarter" idx="12"/>
          </p:nvPr>
        </p:nvSpPr>
        <p:spPr/>
        <p:txBody>
          <a:bodyPr/>
          <a:lstStyle/>
          <a:p>
            <a:fld id="{D8B62ACA-CEA2-4F87-878B-008095AF21A4}" type="slidenum">
              <a:rPr lang="zh-TW" altLang="en-US" smtClean="0"/>
              <a:t>2</a:t>
            </a:fld>
            <a:endParaRPr lang="zh-TW" altLang="en-US" dirty="0"/>
          </a:p>
        </p:txBody>
      </p:sp>
      <p:sp>
        <p:nvSpPr>
          <p:cNvPr id="9" name="矩形 8">
            <a:extLst>
              <a:ext uri="{FF2B5EF4-FFF2-40B4-BE49-F238E27FC236}">
                <a16:creationId xmlns:a16="http://schemas.microsoft.com/office/drawing/2014/main" id="{6880C0E5-4282-F8AA-7A38-FC745EE729FF}"/>
              </a:ext>
            </a:extLst>
          </p:cNvPr>
          <p:cNvSpPr/>
          <p:nvPr/>
        </p:nvSpPr>
        <p:spPr>
          <a:xfrm>
            <a:off x="1193800" y="360442"/>
            <a:ext cx="9804399" cy="59959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3200"/>
              </a:lnSpc>
              <a:spcAft>
                <a:spcPts val="5400"/>
              </a:spcAft>
            </a:pPr>
            <a:r>
              <a:rPr lang="en-US" altLang="zh-TW" sz="4400" b="1" dirty="0">
                <a:solidFill>
                  <a:srgbClr val="009999"/>
                </a:solidFill>
                <a:effectLst>
                  <a:innerShdw blurRad="63500" dist="50800" dir="162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rPr>
              <a:t>CONTENT</a:t>
            </a:r>
          </a:p>
          <a:p>
            <a:pPr marL="342900" indent="-342900" algn="l">
              <a:lnSpc>
                <a:spcPts val="4200"/>
              </a:lnSpc>
              <a:buFont typeface="Arial" panose="020B0604020202020204" pitchFamily="34" charset="0"/>
              <a:buChar char="•"/>
            </a:pPr>
            <a:r>
              <a:rPr lang="zh-TW" altLang="en-US" sz="22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動機與啟發</a:t>
            </a:r>
            <a:r>
              <a:rPr lang="en-US" altLang="zh-TW" sz="22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 </a:t>
            </a:r>
            <a:r>
              <a:rPr lang="en-US" altLang="zh-TW" sz="2200" dirty="0">
                <a:solidFill>
                  <a:srgbClr val="00206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rPr>
              <a:t>Motivation and Inspiration</a:t>
            </a:r>
          </a:p>
          <a:p>
            <a:pPr marL="342900" indent="-342900">
              <a:lnSpc>
                <a:spcPts val="4200"/>
              </a:lnSpc>
              <a:buFont typeface="Arial" panose="020B0604020202020204" pitchFamily="34" charset="0"/>
              <a:buChar char="•"/>
            </a:pPr>
            <a:r>
              <a:rPr lang="zh-TW" altLang="en-US" sz="2200" b="1" dirty="0">
                <a:solidFill>
                  <a:srgbClr val="0D0D0D"/>
                </a:solidFill>
                <a:latin typeface="Calibri" panose="020F0502020204030204" pitchFamily="34" charset="0"/>
                <a:ea typeface="微軟正黑體" panose="020B0604030504040204" pitchFamily="34" charset="-120"/>
                <a:cs typeface="Calibri" panose="020F0502020204030204" pitchFamily="34" charset="0"/>
              </a:rPr>
              <a:t>文獻探討的重要性</a:t>
            </a:r>
            <a:r>
              <a:rPr lang="en-US" altLang="zh-TW" sz="2200" b="1" dirty="0">
                <a:solidFill>
                  <a:srgbClr val="0D0D0D"/>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2200" dirty="0">
                <a:solidFill>
                  <a:srgbClr val="0D0D0D"/>
                </a:solidFill>
                <a:latin typeface="Calibri" panose="020F0502020204030204" pitchFamily="34" charset="0"/>
                <a:ea typeface="微軟正黑體" panose="020B0604030504040204" pitchFamily="34" charset="-120"/>
                <a:cs typeface="Calibri" panose="020F0502020204030204" pitchFamily="34" charset="0"/>
              </a:rPr>
              <a:t>The Importance of the Literature Review</a:t>
            </a:r>
            <a:endParaRPr lang="en-US" altLang="zh-TW" sz="2200" dirty="0">
              <a:solidFill>
                <a:srgbClr val="00206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endParaRPr>
          </a:p>
          <a:p>
            <a:pPr marL="342900" indent="-342900" algn="l">
              <a:lnSpc>
                <a:spcPts val="4200"/>
              </a:lnSpc>
              <a:buFont typeface="Arial" panose="020B0604020202020204" pitchFamily="34" charset="0"/>
              <a:buChar char="•"/>
            </a:pPr>
            <a:r>
              <a:rPr lang="zh-TW" altLang="en-US" sz="22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取得文獻</a:t>
            </a:r>
            <a:r>
              <a:rPr lang="en-US" altLang="zh-TW" sz="22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 </a:t>
            </a:r>
            <a:r>
              <a:rPr lang="en-US" altLang="zh-TW" sz="22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rPr>
              <a:t>Acquiring Literature</a:t>
            </a:r>
          </a:p>
          <a:p>
            <a:pPr marL="342900" indent="-342900" algn="l">
              <a:lnSpc>
                <a:spcPts val="4200"/>
              </a:lnSpc>
              <a:buFont typeface="Arial" panose="020B0604020202020204" pitchFamily="34" charset="0"/>
              <a:buChar char="•"/>
            </a:pPr>
            <a:r>
              <a:rPr lang="zh-TW" altLang="en-US" sz="22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引用參考文獻</a:t>
            </a:r>
            <a:r>
              <a:rPr lang="en-US" altLang="zh-TW" sz="22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 </a:t>
            </a:r>
            <a:r>
              <a:rPr lang="en-US" altLang="zh-TW" sz="22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rPr>
              <a:t>Citing References</a:t>
            </a:r>
          </a:p>
          <a:p>
            <a:pPr marL="342900" indent="-342900">
              <a:lnSpc>
                <a:spcPts val="4200"/>
              </a:lnSpc>
              <a:buFont typeface="Arial" panose="020B0604020202020204" pitchFamily="34" charset="0"/>
              <a:buChar char="•"/>
            </a:pPr>
            <a:r>
              <a:rPr lang="zh-TW" altLang="en-US" sz="22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運用文獻</a:t>
            </a:r>
            <a:r>
              <a:rPr lang="en-US" altLang="zh-TW" sz="22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 </a:t>
            </a:r>
            <a:r>
              <a:rPr lang="en-US" altLang="zh-TW" sz="22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rPr>
              <a:t>Utilizing Literature</a:t>
            </a:r>
          </a:p>
          <a:p>
            <a:pPr indent="-342900">
              <a:lnSpc>
                <a:spcPts val="4200"/>
              </a:lnSpc>
              <a:buFont typeface="Arial" panose="020B0604020202020204" pitchFamily="34" charset="0"/>
              <a:buChar char="•"/>
            </a:pPr>
            <a:r>
              <a:rPr lang="zh-TW" altLang="en-US" sz="2200" b="1" dirty="0">
                <a:solidFill>
                  <a:schemeClr val="tx1"/>
                </a:solidFill>
                <a:effectLst>
                  <a:innerShdw blurRad="63500" dist="50800" dir="13500000">
                    <a:prstClr val="black">
                      <a:alpha val="50000"/>
                    </a:prstClr>
                  </a:innerShdw>
                </a:effectLst>
                <a:latin typeface="Calibri" panose="020F0502020204030204" pitchFamily="34" charset="0"/>
                <a:ea typeface="微軟正黑體" panose="020B0604030504040204" pitchFamily="34" charset="-120"/>
                <a:cs typeface="Calibri" panose="020F0502020204030204" pitchFamily="34" charset="0"/>
              </a:rPr>
              <a:t>搜尋供參考和投稿的</a:t>
            </a:r>
            <a:r>
              <a:rPr lang="zh-TW" altLang="en-US" sz="2200" b="1" i="0" dirty="0">
                <a:solidFill>
                  <a:schemeClr val="tx1"/>
                </a:solidFill>
                <a:effectLst/>
                <a:latin typeface="Calibri" panose="020F0502020204030204" pitchFamily="34" charset="0"/>
                <a:ea typeface="微軟正黑體" panose="020B0604030504040204" pitchFamily="34" charset="-120"/>
                <a:cs typeface="Calibri" panose="020F0502020204030204" pitchFamily="34" charset="0"/>
              </a:rPr>
              <a:t>期刊</a:t>
            </a:r>
            <a:r>
              <a:rPr lang="en-US" altLang="zh-TW" sz="22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 </a:t>
            </a:r>
            <a:r>
              <a:rPr lang="en-US" altLang="zh-TW" sz="2200" dirty="0">
                <a:solidFill>
                  <a:srgbClr val="0D0D0D"/>
                </a:solidFill>
                <a:latin typeface="Calibri" panose="020F0502020204030204" pitchFamily="34" charset="0"/>
                <a:ea typeface="微軟正黑體" panose="020B0604030504040204" pitchFamily="34" charset="-120"/>
                <a:cs typeface="Calibri" panose="020F0502020204030204" pitchFamily="34" charset="0"/>
              </a:rPr>
              <a:t>Searching for Journals for References and Submission</a:t>
            </a:r>
          </a:p>
          <a:p>
            <a:pPr marL="342900" indent="-342900" algn="l">
              <a:lnSpc>
                <a:spcPts val="4200"/>
              </a:lnSpc>
              <a:buFont typeface="Arial" panose="020B0604020202020204" pitchFamily="34" charset="0"/>
              <a:buChar char="•"/>
            </a:pPr>
            <a:r>
              <a:rPr lang="zh-TW" altLang="en-US" sz="22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心得與成果</a:t>
            </a:r>
            <a:r>
              <a:rPr lang="en-US" altLang="zh-TW" sz="22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 </a:t>
            </a:r>
            <a:r>
              <a:rPr lang="en-US" altLang="zh-TW" sz="2200" dirty="0">
                <a:solidFill>
                  <a:srgbClr val="0D0D0D"/>
                </a:solidFill>
                <a:latin typeface="Calibri" panose="020F0502020204030204" pitchFamily="34" charset="0"/>
                <a:ea typeface="微軟正黑體" panose="020B0604030504040204" pitchFamily="34" charset="-120"/>
                <a:cs typeface="Calibri" panose="020F0502020204030204" pitchFamily="34" charset="0"/>
              </a:rPr>
              <a:t>Takeaways and Outcomes</a:t>
            </a:r>
          </a:p>
        </p:txBody>
      </p:sp>
    </p:spTree>
    <p:extLst>
      <p:ext uri="{BB962C8B-B14F-4D97-AF65-F5344CB8AC3E}">
        <p14:creationId xmlns:p14="http://schemas.microsoft.com/office/powerpoint/2010/main" val="54463349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5D63F20-6C90-129C-9303-4046EB842EB6}"/>
              </a:ext>
            </a:extLst>
          </p:cNvPr>
          <p:cNvSpPr>
            <a:spLocks noGrp="1"/>
          </p:cNvSpPr>
          <p:nvPr>
            <p:ph type="sldNum" sz="quarter" idx="12"/>
          </p:nvPr>
        </p:nvSpPr>
        <p:spPr/>
        <p:txBody>
          <a:bodyPr/>
          <a:lstStyle/>
          <a:p>
            <a:fld id="{D8B62ACA-CEA2-4F87-878B-008095AF21A4}" type="slidenum">
              <a:rPr lang="zh-TW" altLang="en-US" smtClean="0"/>
              <a:t>20</a:t>
            </a:fld>
            <a:endParaRPr lang="zh-TW" altLang="en-US"/>
          </a:p>
        </p:txBody>
      </p:sp>
      <p:sp>
        <p:nvSpPr>
          <p:cNvPr id="5" name="文字方塊 4">
            <a:extLst>
              <a:ext uri="{FF2B5EF4-FFF2-40B4-BE49-F238E27FC236}">
                <a16:creationId xmlns:a16="http://schemas.microsoft.com/office/drawing/2014/main" id="{83FA145F-F72A-BCBA-AA20-8E2F200E1EB3}"/>
              </a:ext>
            </a:extLst>
          </p:cNvPr>
          <p:cNvSpPr txBox="1"/>
          <p:nvPr/>
        </p:nvSpPr>
        <p:spPr>
          <a:xfrm>
            <a:off x="965200" y="535355"/>
            <a:ext cx="6096000" cy="892552"/>
          </a:xfrm>
          <a:prstGeom prst="rect">
            <a:avLst/>
          </a:prstGeom>
          <a:noFill/>
        </p:spPr>
        <p:txBody>
          <a:bodyPr wrap="square">
            <a:spAutoFit/>
          </a:bodyPr>
          <a:lstStyle/>
          <a:p>
            <a:pPr algn="l"/>
            <a:r>
              <a:rPr lang="zh-TW" altLang="en-US" sz="2800" b="1" dirty="0">
                <a:solidFill>
                  <a:srgbClr val="358B70"/>
                </a:solidFill>
                <a:latin typeface="Calibri" panose="020F0502020204030204" pitchFamily="34" charset="0"/>
                <a:ea typeface="微軟正黑體" panose="020B0604030504040204" pitchFamily="34" charset="-120"/>
                <a:cs typeface="Calibri" panose="020F0502020204030204" pitchFamily="34" charset="0"/>
              </a:rPr>
              <a:t>心得與成果</a:t>
            </a:r>
            <a:endParaRPr lang="en-US" altLang="zh-TW" sz="2800" b="1" dirty="0">
              <a:solidFill>
                <a:srgbClr val="358B70"/>
              </a:solidFill>
              <a:latin typeface="Calibri" panose="020F0502020204030204" pitchFamily="34" charset="0"/>
              <a:ea typeface="Calibri" panose="020F0502020204030204" pitchFamily="34" charset="0"/>
              <a:cs typeface="Calibri" panose="020F0502020204030204" pitchFamily="34" charset="0"/>
            </a:endParaRPr>
          </a:p>
          <a:p>
            <a:pPr algn="l"/>
            <a:r>
              <a:rPr lang="en-US" altLang="zh-TW" sz="24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rPr>
              <a:t>Takeaways and Outcomes</a:t>
            </a:r>
          </a:p>
        </p:txBody>
      </p:sp>
      <p:sp>
        <p:nvSpPr>
          <p:cNvPr id="7" name="文字方塊 6">
            <a:extLst>
              <a:ext uri="{FF2B5EF4-FFF2-40B4-BE49-F238E27FC236}">
                <a16:creationId xmlns:a16="http://schemas.microsoft.com/office/drawing/2014/main" id="{12A99D2E-229F-EEE7-6982-AED09E8F7B4C}"/>
              </a:ext>
            </a:extLst>
          </p:cNvPr>
          <p:cNvSpPr txBox="1"/>
          <p:nvPr/>
        </p:nvSpPr>
        <p:spPr>
          <a:xfrm>
            <a:off x="1524000" y="1842489"/>
            <a:ext cx="9829800" cy="4466992"/>
          </a:xfrm>
          <a:prstGeom prst="rect">
            <a:avLst/>
          </a:prstGeom>
          <a:noFill/>
        </p:spPr>
        <p:txBody>
          <a:bodyPr wrap="square">
            <a:spAutoFit/>
          </a:bodyPr>
          <a:lstStyle/>
          <a:p>
            <a:pPr algn="l">
              <a:lnSpc>
                <a:spcPts val="3200"/>
              </a:lnSpc>
            </a:pPr>
            <a:r>
              <a:rPr lang="zh-TW" altLang="en-US"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應用</a:t>
            </a:r>
            <a:r>
              <a:rPr lang="en-US" altLang="zh-TW"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ChatGPT 4o</a:t>
            </a:r>
          </a:p>
          <a:p>
            <a:pPr marL="342900" indent="-342900" algn="l">
              <a:lnSpc>
                <a:spcPts val="3200"/>
              </a:lnSpc>
              <a:buFont typeface="Arial" panose="020B0604020202020204" pitchFamily="34" charset="0"/>
              <a:buChar char="•"/>
            </a:pPr>
            <a:r>
              <a:rPr lang="zh-TW" altLang="en-US" sz="2000" i="0" dirty="0">
                <a:solidFill>
                  <a:srgbClr val="002060"/>
                </a:solidFill>
                <a:effectLst/>
                <a:latin typeface="Calibri" panose="020F0502020204030204" pitchFamily="34" charset="0"/>
                <a:ea typeface="微軟正黑體" panose="020B0604030504040204" pitchFamily="34" charset="-120"/>
                <a:cs typeface="Calibri" panose="020F0502020204030204" pitchFamily="34" charset="0"/>
              </a:rPr>
              <a:t>取得參考文獻、被動引用參考文獻</a:t>
            </a:r>
            <a:endParaRPr lang="en-US" altLang="zh-TW" sz="2000" dirty="0">
              <a:solidFill>
                <a:srgbClr val="00206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ts val="3200"/>
              </a:lnSpc>
              <a:spcAft>
                <a:spcPts val="1200"/>
              </a:spcAft>
              <a:buFont typeface="Arial" panose="020B0604020202020204" pitchFamily="34" charset="0"/>
              <a:buChar char="•"/>
            </a:pPr>
            <a:r>
              <a:rPr lang="zh-TW" altLang="en-US" sz="2000" dirty="0">
                <a:solidFill>
                  <a:srgbClr val="002060"/>
                </a:solidFill>
                <a:effectLst>
                  <a:innerShdw blurRad="63500" dist="50800" dir="13500000">
                    <a:prstClr val="black">
                      <a:alpha val="50000"/>
                    </a:prstClr>
                  </a:innerShdw>
                </a:effectLst>
                <a:latin typeface="Calibri" panose="020F0502020204030204" pitchFamily="34" charset="0"/>
                <a:ea typeface="微軟正黑體" panose="020B0604030504040204" pitchFamily="34" charset="-120"/>
                <a:cs typeface="Calibri" panose="020F0502020204030204" pitchFamily="34" charset="0"/>
              </a:rPr>
              <a:t>搜尋供參考和投稿的</a:t>
            </a:r>
            <a:r>
              <a:rPr lang="zh-TW" altLang="en-US" sz="2000" i="0" dirty="0">
                <a:solidFill>
                  <a:srgbClr val="002060"/>
                </a:solidFill>
                <a:effectLst/>
                <a:latin typeface="Calibri" panose="020F0502020204030204" pitchFamily="34" charset="0"/>
                <a:ea typeface="微軟正黑體" panose="020B0604030504040204" pitchFamily="34" charset="-120"/>
                <a:cs typeface="Calibri" panose="020F0502020204030204" pitchFamily="34" charset="0"/>
              </a:rPr>
              <a:t>期刊</a:t>
            </a:r>
            <a:endParaRPr lang="en-US" altLang="zh-TW" sz="2000" dirty="0">
              <a:solidFill>
                <a:srgbClr val="002060"/>
              </a:solidFill>
              <a:latin typeface="Calibri" panose="020F0502020204030204" pitchFamily="34" charset="0"/>
              <a:ea typeface="微軟正黑體" panose="020B0604030504040204" pitchFamily="34" charset="-120"/>
              <a:cs typeface="Calibri" panose="020F0502020204030204" pitchFamily="34" charset="0"/>
            </a:endParaRPr>
          </a:p>
          <a:p>
            <a:pPr>
              <a:lnSpc>
                <a:spcPts val="3200"/>
              </a:lnSpc>
            </a:pPr>
            <a:r>
              <a:rPr lang="zh-TW" altLang="en-US" sz="2000" b="1" i="0" dirty="0">
                <a:solidFill>
                  <a:srgbClr val="002060"/>
                </a:solidFill>
                <a:effectLst/>
                <a:latin typeface="Calibri" panose="020F0502020204030204" pitchFamily="34" charset="0"/>
                <a:ea typeface="微軟正黑體" panose="020B0604030504040204" pitchFamily="34" charset="-120"/>
                <a:cs typeface="Calibri" panose="020F0502020204030204" pitchFamily="34" charset="0"/>
              </a:rPr>
              <a:t>應用</a:t>
            </a:r>
            <a:r>
              <a:rPr lang="en-US" altLang="zh-TW" sz="2000" b="1" i="0" dirty="0" err="1">
                <a:solidFill>
                  <a:srgbClr val="002060"/>
                </a:solidFill>
                <a:effectLst/>
                <a:latin typeface="Calibri" panose="020F0502020204030204" pitchFamily="34" charset="0"/>
                <a:ea typeface="微軟正黑體" panose="020B0604030504040204" pitchFamily="34" charset="-120"/>
                <a:cs typeface="Calibri" panose="020F0502020204030204" pitchFamily="34" charset="0"/>
              </a:rPr>
              <a:t>iLovePDF</a:t>
            </a:r>
            <a:endParaRPr lang="en-US" altLang="zh-TW" sz="2000" b="1" i="0" dirty="0">
              <a:solidFill>
                <a:srgbClr val="002060"/>
              </a:solidFill>
              <a:effectLst/>
              <a:latin typeface="Calibri" panose="020F0502020204030204" pitchFamily="34" charset="0"/>
              <a:ea typeface="微軟正黑體" panose="020B0604030504040204" pitchFamily="34" charset="-120"/>
              <a:cs typeface="Calibri" panose="020F0502020204030204" pitchFamily="34" charset="0"/>
            </a:endParaRPr>
          </a:p>
          <a:p>
            <a:pPr marL="342900" indent="-342900">
              <a:lnSpc>
                <a:spcPts val="3200"/>
              </a:lnSpc>
              <a:spcAft>
                <a:spcPts val="1200"/>
              </a:spcAft>
              <a:buFont typeface="Arial" panose="020B0604020202020204" pitchFamily="34" charset="0"/>
              <a:buChar char="•"/>
            </a:pPr>
            <a:r>
              <a:rPr lang="zh-TW" altLang="en-US" sz="2000" i="0" dirty="0">
                <a:solidFill>
                  <a:srgbClr val="002060"/>
                </a:solidFill>
                <a:effectLst/>
                <a:latin typeface="Calibri" panose="020F0502020204030204" pitchFamily="34" charset="0"/>
                <a:ea typeface="微軟正黑體" panose="020B0604030504040204" pitchFamily="34" charset="-120"/>
                <a:cs typeface="Calibri" panose="020F0502020204030204" pitchFamily="34" charset="0"/>
              </a:rPr>
              <a:t>轉換文獻成可編輯檔案</a:t>
            </a:r>
            <a:endParaRPr lang="en-US" altLang="zh-TW" sz="2000" i="0" dirty="0">
              <a:solidFill>
                <a:srgbClr val="002060"/>
              </a:solidFill>
              <a:effectLst/>
              <a:latin typeface="Calibri" panose="020F0502020204030204" pitchFamily="34" charset="0"/>
              <a:ea typeface="微軟正黑體" panose="020B0604030504040204" pitchFamily="34" charset="-120"/>
              <a:cs typeface="Calibri" panose="020F0502020204030204" pitchFamily="34" charset="0"/>
            </a:endParaRPr>
          </a:p>
          <a:p>
            <a:pPr>
              <a:lnSpc>
                <a:spcPts val="3200"/>
              </a:lnSpc>
            </a:pPr>
            <a:r>
              <a:rPr lang="en-US" altLang="zh-TW"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ChatGPT 4o</a:t>
            </a:r>
            <a:r>
              <a:rPr lang="zh-TW" altLang="en-US"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觀點</a:t>
            </a:r>
            <a:endParaRPr lang="en-US" altLang="zh-TW"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endParaRPr>
          </a:p>
          <a:p>
            <a:pPr marL="342900" indent="-342900">
              <a:lnSpc>
                <a:spcPts val="3200"/>
              </a:lnSpc>
              <a:buFont typeface="Arial" panose="020B0604020202020204" pitchFamily="34" charset="0"/>
              <a:buChar char="•"/>
            </a:pPr>
            <a:r>
              <a:rPr lang="zh-TW" altLang="en-US" sz="2000" i="0" dirty="0">
                <a:solidFill>
                  <a:srgbClr val="002060"/>
                </a:solidFill>
                <a:effectLst/>
                <a:latin typeface="Calibri" panose="020F0502020204030204" pitchFamily="34" charset="0"/>
                <a:ea typeface="微軟正黑體" panose="020B0604030504040204" pitchFamily="34" charset="-120"/>
                <a:cs typeface="Calibri" panose="020F0502020204030204" pitchFamily="34" charset="0"/>
              </a:rPr>
              <a:t>因為神奇</a:t>
            </a:r>
            <a:r>
              <a:rPr lang="zh-TW" altLang="en-US" sz="2000" dirty="0">
                <a:solidFill>
                  <a:srgbClr val="002060"/>
                </a:solidFill>
                <a:latin typeface="Calibri" panose="020F0502020204030204" pitchFamily="34" charset="0"/>
                <a:ea typeface="微軟正黑體" panose="020B0604030504040204" pitchFamily="34" charset="-120"/>
                <a:cs typeface="Calibri" panose="020F0502020204030204" pitchFamily="34" charset="0"/>
              </a:rPr>
              <a:t>，所以迷人，但不可將之神化。</a:t>
            </a:r>
            <a:endParaRPr lang="en-US" altLang="zh-TW" sz="2000" dirty="0">
              <a:solidFill>
                <a:srgbClr val="002060"/>
              </a:solidFill>
              <a:latin typeface="Calibri" panose="020F0502020204030204" pitchFamily="34" charset="0"/>
              <a:ea typeface="微軟正黑體" panose="020B0604030504040204" pitchFamily="34" charset="-120"/>
              <a:cs typeface="Calibri" panose="020F0502020204030204" pitchFamily="34" charset="0"/>
            </a:endParaRPr>
          </a:p>
          <a:p>
            <a:pPr marL="342900" indent="-342900">
              <a:lnSpc>
                <a:spcPts val="3200"/>
              </a:lnSpc>
              <a:buFont typeface="Arial" panose="020B0604020202020204" pitchFamily="34" charset="0"/>
              <a:buChar char="•"/>
            </a:pPr>
            <a:r>
              <a:rPr lang="zh-TW" altLang="en-US" sz="2000" i="0" dirty="0">
                <a:solidFill>
                  <a:srgbClr val="002060"/>
                </a:solidFill>
                <a:effectLst/>
                <a:latin typeface="Calibri" panose="020F0502020204030204" pitchFamily="34" charset="0"/>
                <a:ea typeface="微軟正黑體" panose="020B0604030504040204" pitchFamily="34" charset="-120"/>
                <a:cs typeface="Calibri" panose="020F0502020204030204" pitchFamily="34" charset="0"/>
              </a:rPr>
              <a:t>猶如能量不滅定律，</a:t>
            </a:r>
            <a:r>
              <a:rPr lang="zh-TW" altLang="en-US" sz="2000" dirty="0">
                <a:solidFill>
                  <a:srgbClr val="002060"/>
                </a:solidFill>
                <a:latin typeface="Calibri" panose="020F0502020204030204" pitchFamily="34" charset="0"/>
                <a:ea typeface="微軟正黑體" panose="020B0604030504040204" pitchFamily="34" charset="-120"/>
                <a:cs typeface="Calibri" panose="020F0502020204030204" pitchFamily="34" charset="0"/>
              </a:rPr>
              <a:t>生成式是一種轉換，不是無中生有。</a:t>
            </a:r>
            <a:endParaRPr lang="en-US" altLang="zh-TW" sz="2000" dirty="0">
              <a:solidFill>
                <a:srgbClr val="002060"/>
              </a:solidFill>
              <a:latin typeface="Calibri" panose="020F0502020204030204" pitchFamily="34" charset="0"/>
              <a:ea typeface="微軟正黑體" panose="020B0604030504040204" pitchFamily="34" charset="-120"/>
              <a:cs typeface="Calibri" panose="020F0502020204030204" pitchFamily="34" charset="0"/>
            </a:endParaRPr>
          </a:p>
          <a:p>
            <a:pPr marL="342900" indent="-342900">
              <a:lnSpc>
                <a:spcPts val="3200"/>
              </a:lnSpc>
              <a:buFont typeface="Arial" panose="020B0604020202020204" pitchFamily="34" charset="0"/>
              <a:buChar char="•"/>
            </a:pPr>
            <a:r>
              <a:rPr lang="zh-TW" altLang="en-US" sz="2000" dirty="0">
                <a:solidFill>
                  <a:srgbClr val="002060"/>
                </a:solidFill>
                <a:latin typeface="Calibri" panose="020F0502020204030204" pitchFamily="34" charset="0"/>
                <a:ea typeface="微軟正黑體" panose="020B0604030504040204" pitchFamily="34" charset="-120"/>
                <a:cs typeface="Calibri" panose="020F0502020204030204" pitchFamily="34" charset="0"/>
              </a:rPr>
              <a:t>必也利其器，方能善其事。</a:t>
            </a:r>
            <a:endParaRPr lang="en-US" altLang="zh-TW" b="0" i="0" dirty="0">
              <a:solidFill>
                <a:srgbClr val="0D0D0D"/>
              </a:solidFill>
              <a:effectLst/>
              <a:highlight>
                <a:srgbClr val="FFFFFF"/>
              </a:highlight>
              <a:latin typeface="ui-sans-serif"/>
            </a:endParaRPr>
          </a:p>
          <a:p>
            <a:pPr marL="342900" lvl="1" indent="-342900" algn="l">
              <a:lnSpc>
                <a:spcPts val="3200"/>
              </a:lnSpc>
              <a:buFont typeface="Arial" panose="020B0604020202020204" pitchFamily="34" charset="0"/>
              <a:buChar char="•"/>
            </a:pPr>
            <a:r>
              <a:rPr lang="zh-TW" altLang="en-US" sz="2000" dirty="0">
                <a:solidFill>
                  <a:srgbClr val="002060"/>
                </a:solidFill>
                <a:latin typeface="Calibri" panose="020F0502020204030204" pitchFamily="34" charset="0"/>
                <a:ea typeface="微軟正黑體" panose="020B0604030504040204" pitchFamily="34" charset="-120"/>
                <a:cs typeface="Calibri" panose="020F0502020204030204" pitchFamily="34" charset="0"/>
              </a:rPr>
              <a:t>這段時間以來，我一直在探索 </a:t>
            </a:r>
            <a:r>
              <a:rPr lang="en-US" altLang="zh-TW" sz="2000" dirty="0">
                <a:solidFill>
                  <a:srgbClr val="002060"/>
                </a:solidFill>
                <a:latin typeface="Calibri" panose="020F0502020204030204" pitchFamily="34" charset="0"/>
                <a:ea typeface="微軟正黑體" panose="020B0604030504040204" pitchFamily="34" charset="-120"/>
                <a:cs typeface="Calibri" panose="020F0502020204030204" pitchFamily="34" charset="0"/>
              </a:rPr>
              <a:t>"</a:t>
            </a:r>
            <a:r>
              <a:rPr lang="en-US" altLang="zh-TW"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ChatGPT: </a:t>
            </a:r>
            <a:r>
              <a:rPr lang="zh-TW" altLang="en-US"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人類如何訓練生成式</a:t>
            </a:r>
            <a:r>
              <a:rPr lang="en-US" altLang="zh-TW"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AI</a:t>
            </a:r>
            <a:r>
              <a:rPr lang="zh-TW" altLang="en-US"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聊天機器人</a:t>
            </a:r>
            <a:r>
              <a:rPr lang="en-US" altLang="zh-TW" sz="2000" dirty="0">
                <a:solidFill>
                  <a:srgbClr val="002060"/>
                </a:solidFill>
                <a:latin typeface="Calibri" panose="020F0502020204030204" pitchFamily="34" charset="0"/>
                <a:ea typeface="微軟正黑體" panose="020B0604030504040204" pitchFamily="34" charset="-120"/>
                <a:cs typeface="Calibri" panose="020F0502020204030204" pitchFamily="34" charset="0"/>
              </a:rPr>
              <a:t>"</a:t>
            </a:r>
          </a:p>
        </p:txBody>
      </p:sp>
    </p:spTree>
    <p:extLst>
      <p:ext uri="{BB962C8B-B14F-4D97-AF65-F5344CB8AC3E}">
        <p14:creationId xmlns:p14="http://schemas.microsoft.com/office/powerpoint/2010/main" val="225837606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93AAE69-5A2F-419B-000D-2525486A66F3}"/>
              </a:ext>
            </a:extLst>
          </p:cNvPr>
          <p:cNvSpPr>
            <a:spLocks noGrp="1"/>
          </p:cNvSpPr>
          <p:nvPr>
            <p:ph type="sldNum" sz="quarter" idx="12"/>
          </p:nvPr>
        </p:nvSpPr>
        <p:spPr/>
        <p:txBody>
          <a:bodyPr/>
          <a:lstStyle/>
          <a:p>
            <a:fld id="{D8B62ACA-CEA2-4F87-878B-008095AF21A4}" type="slidenum">
              <a:rPr lang="zh-TW" altLang="en-US" smtClean="0"/>
              <a:t>21</a:t>
            </a:fld>
            <a:endParaRPr lang="zh-TW" altLang="en-US"/>
          </a:p>
        </p:txBody>
      </p:sp>
      <p:sp>
        <p:nvSpPr>
          <p:cNvPr id="4" name="文字方塊 3">
            <a:extLst>
              <a:ext uri="{FF2B5EF4-FFF2-40B4-BE49-F238E27FC236}">
                <a16:creationId xmlns:a16="http://schemas.microsoft.com/office/drawing/2014/main" id="{D597F53D-B3B5-9C6A-5E7B-7DFCF6816D69}"/>
              </a:ext>
            </a:extLst>
          </p:cNvPr>
          <p:cNvSpPr txBox="1"/>
          <p:nvPr/>
        </p:nvSpPr>
        <p:spPr>
          <a:xfrm>
            <a:off x="965200" y="1613664"/>
            <a:ext cx="10426700" cy="4708981"/>
          </a:xfrm>
          <a:prstGeom prst="rect">
            <a:avLst/>
          </a:prstGeom>
          <a:noFill/>
        </p:spPr>
        <p:txBody>
          <a:bodyPr wrap="square">
            <a:spAutoFit/>
          </a:bodyPr>
          <a:lstStyle/>
          <a:p>
            <a:pPr algn="l">
              <a:lnSpc>
                <a:spcPts val="3000"/>
              </a:lnSpc>
            </a:pPr>
            <a:r>
              <a:rPr lang="en-US" altLang="zh-TW" sz="24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Using ChatGPT 4o</a:t>
            </a:r>
          </a:p>
          <a:p>
            <a:pPr marL="342900" indent="-342900" algn="l">
              <a:lnSpc>
                <a:spcPts val="3000"/>
              </a:lnSpc>
              <a:buFont typeface="Arial" panose="020B0604020202020204" pitchFamily="34" charset="0"/>
              <a:buChar char="•"/>
            </a:pPr>
            <a:r>
              <a:rPr lang="en-US" altLang="zh-TW" sz="20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Obtaining references</a:t>
            </a:r>
            <a:r>
              <a:rPr lang="en-US" altLang="zh-TW" sz="2000" dirty="0">
                <a:solidFill>
                  <a:srgbClr val="002060"/>
                </a:solidFill>
                <a:latin typeface="Calibri" panose="020F0502020204030204" pitchFamily="34" charset="0"/>
                <a:ea typeface="Calibri" panose="020F0502020204030204" pitchFamily="34" charset="0"/>
                <a:cs typeface="Calibri" panose="020F0502020204030204" pitchFamily="34" charset="0"/>
              </a:rPr>
              <a:t> and </a:t>
            </a:r>
            <a:r>
              <a:rPr lang="en-US" altLang="zh-TW" sz="20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passively citing references </a:t>
            </a:r>
          </a:p>
          <a:p>
            <a:pPr marL="342900" indent="-342900" algn="l">
              <a:lnSpc>
                <a:spcPts val="3000"/>
              </a:lnSpc>
              <a:spcAft>
                <a:spcPts val="1800"/>
              </a:spcAft>
              <a:buFont typeface="Arial" panose="020B0604020202020204" pitchFamily="34" charset="0"/>
              <a:buChar char="•"/>
            </a:pPr>
            <a:r>
              <a:rPr lang="en-US" altLang="zh-TW" sz="20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Searching for journals for references and submissions</a:t>
            </a:r>
          </a:p>
          <a:p>
            <a:pPr algn="l">
              <a:lnSpc>
                <a:spcPts val="3000"/>
              </a:lnSpc>
            </a:pPr>
            <a:r>
              <a:rPr lang="en-US" altLang="zh-TW" sz="24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Using </a:t>
            </a:r>
            <a:r>
              <a:rPr lang="en-US" altLang="zh-TW" sz="2400" b="1"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iLovePDF</a:t>
            </a:r>
            <a:r>
              <a:rPr lang="en-US" altLang="zh-TW" sz="24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p>
          <a:p>
            <a:pPr marL="342900" indent="-342900" algn="l">
              <a:lnSpc>
                <a:spcPts val="3000"/>
              </a:lnSpc>
              <a:spcAft>
                <a:spcPts val="1800"/>
              </a:spcAft>
              <a:buFont typeface="Arial" panose="020B0604020202020204" pitchFamily="34" charset="0"/>
              <a:buChar char="•"/>
            </a:pPr>
            <a:r>
              <a:rPr lang="en-US" altLang="zh-TW" sz="20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Converting literature into editable files</a:t>
            </a:r>
          </a:p>
          <a:p>
            <a:pPr algn="l">
              <a:lnSpc>
                <a:spcPts val="3000"/>
              </a:lnSpc>
            </a:pPr>
            <a:r>
              <a:rPr lang="en-US" altLang="zh-TW" sz="24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Perspectives on ChatGPT 4o </a:t>
            </a:r>
          </a:p>
          <a:p>
            <a:pPr marL="342900" indent="-342900">
              <a:buFont typeface="Arial" panose="020B0604020202020204" pitchFamily="34" charset="0"/>
              <a:buChar char="•"/>
            </a:pPr>
            <a:r>
              <a:rPr lang="en-US" altLang="zh-TW" sz="2000" b="0" i="0" dirty="0">
                <a:solidFill>
                  <a:srgbClr val="002060"/>
                </a:solidFill>
                <a:effectLst/>
                <a:latin typeface="ui-sans-serif"/>
              </a:rPr>
              <a:t>Generative AI is fascinating because of its magical qualities, but we should </a:t>
            </a:r>
            <a:r>
              <a:rPr lang="en-US" altLang="zh-TW" sz="2000" b="0" i="0">
                <a:solidFill>
                  <a:srgbClr val="002060"/>
                </a:solidFill>
                <a:effectLst/>
                <a:latin typeface="ui-sans-serif"/>
              </a:rPr>
              <a:t>not idolize </a:t>
            </a:r>
            <a:r>
              <a:rPr lang="en-US" altLang="zh-TW" sz="2000" b="0" i="0" dirty="0">
                <a:solidFill>
                  <a:srgbClr val="002060"/>
                </a:solidFill>
                <a:effectLst/>
                <a:latin typeface="ui-sans-serif"/>
              </a:rPr>
              <a:t>it</a:t>
            </a:r>
            <a:endParaRPr lang="zh-TW" altLang="en-US" sz="2000" dirty="0">
              <a:solidFill>
                <a:srgbClr val="002060"/>
              </a:solidFill>
            </a:endParaRPr>
          </a:p>
          <a:p>
            <a:pPr marL="342900" indent="-342900" algn="l">
              <a:lnSpc>
                <a:spcPts val="3000"/>
              </a:lnSpc>
              <a:buFont typeface="Arial" panose="020B0604020202020204" pitchFamily="34" charset="0"/>
              <a:buChar char="•"/>
            </a:pPr>
            <a:r>
              <a:rPr lang="en-US" altLang="zh-TW" sz="20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Like the law of conservation of energy, generative AI is a form of transformation, not creation from nothing.</a:t>
            </a:r>
          </a:p>
          <a:p>
            <a:pPr marL="342900" indent="-342900">
              <a:lnSpc>
                <a:spcPts val="3000"/>
              </a:lnSpc>
              <a:spcAft>
                <a:spcPts val="600"/>
              </a:spcAft>
              <a:buFont typeface="Arial" panose="020B0604020202020204" pitchFamily="34" charset="0"/>
              <a:buChar char="•"/>
            </a:pPr>
            <a:r>
              <a:rPr lang="en-US" altLang="zh-TW" sz="2000" b="0" i="0" dirty="0">
                <a:solidFill>
                  <a:srgbClr val="002060"/>
                </a:solidFill>
                <a:effectLst/>
                <a:latin typeface="ui-sans-serif"/>
              </a:rPr>
              <a:t>Only by sharpening the tools can one achieve good results in their work.</a:t>
            </a:r>
          </a:p>
          <a:p>
            <a:pPr marL="342900" lvl="1" indent="-342900" algn="l">
              <a:buFont typeface="Arial" panose="020B0604020202020204" pitchFamily="34" charset="0"/>
              <a:buChar char="•"/>
            </a:pPr>
            <a:r>
              <a:rPr lang="en-US" altLang="zh-TW" sz="2000" b="0" i="0" dirty="0">
                <a:solidFill>
                  <a:srgbClr val="002060"/>
                </a:solidFill>
                <a:effectLst/>
                <a:latin typeface="ui-sans-serif"/>
              </a:rPr>
              <a:t>During this time, I have been exploring “</a:t>
            </a:r>
            <a:r>
              <a:rPr lang="en-US" altLang="zh-TW" sz="2000" b="1" i="0" dirty="0">
                <a:solidFill>
                  <a:srgbClr val="002060"/>
                </a:solidFill>
                <a:effectLst/>
                <a:latin typeface="ui-sans-serif"/>
              </a:rPr>
              <a:t>ChatGPT: How Humans Train Generative AI Chatbots.”</a:t>
            </a:r>
            <a:endParaRPr lang="en-US" altLang="zh-TW" sz="2000" dirty="0">
              <a:solidFill>
                <a:srgbClr val="002060"/>
              </a:solidFill>
              <a:latin typeface="ui-sans-serif"/>
            </a:endParaRPr>
          </a:p>
        </p:txBody>
      </p:sp>
      <p:sp>
        <p:nvSpPr>
          <p:cNvPr id="6" name="文字方塊 5">
            <a:extLst>
              <a:ext uri="{FF2B5EF4-FFF2-40B4-BE49-F238E27FC236}">
                <a16:creationId xmlns:a16="http://schemas.microsoft.com/office/drawing/2014/main" id="{29B42A99-E750-CBF1-A637-37DB11EF5C88}"/>
              </a:ext>
            </a:extLst>
          </p:cNvPr>
          <p:cNvSpPr txBox="1"/>
          <p:nvPr/>
        </p:nvSpPr>
        <p:spPr>
          <a:xfrm>
            <a:off x="965200" y="535355"/>
            <a:ext cx="6096000" cy="892552"/>
          </a:xfrm>
          <a:prstGeom prst="rect">
            <a:avLst/>
          </a:prstGeom>
          <a:noFill/>
        </p:spPr>
        <p:txBody>
          <a:bodyPr wrap="square">
            <a:spAutoFit/>
          </a:bodyPr>
          <a:lstStyle/>
          <a:p>
            <a:pPr algn="l"/>
            <a:r>
              <a:rPr lang="zh-TW" altLang="en-US" sz="2800" b="1" dirty="0">
                <a:solidFill>
                  <a:srgbClr val="358B70"/>
                </a:solidFill>
                <a:latin typeface="Calibri" panose="020F0502020204030204" pitchFamily="34" charset="0"/>
                <a:ea typeface="微軟正黑體" panose="020B0604030504040204" pitchFamily="34" charset="-120"/>
                <a:cs typeface="Calibri" panose="020F0502020204030204" pitchFamily="34" charset="0"/>
              </a:rPr>
              <a:t>心得與成果</a:t>
            </a:r>
            <a:endParaRPr lang="en-US" altLang="zh-TW" sz="2800" b="1" dirty="0">
              <a:solidFill>
                <a:srgbClr val="358B70"/>
              </a:solidFill>
              <a:latin typeface="Calibri" panose="020F0502020204030204" pitchFamily="34" charset="0"/>
              <a:ea typeface="Calibri" panose="020F0502020204030204" pitchFamily="34" charset="0"/>
              <a:cs typeface="Calibri" panose="020F0502020204030204" pitchFamily="34" charset="0"/>
            </a:endParaRPr>
          </a:p>
          <a:p>
            <a:pPr algn="l"/>
            <a:r>
              <a:rPr lang="en-US" altLang="zh-TW" sz="24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rPr>
              <a:t>Takeaways and Outcomes</a:t>
            </a:r>
          </a:p>
        </p:txBody>
      </p:sp>
    </p:spTree>
    <p:extLst>
      <p:ext uri="{BB962C8B-B14F-4D97-AF65-F5344CB8AC3E}">
        <p14:creationId xmlns:p14="http://schemas.microsoft.com/office/powerpoint/2010/main" val="35388647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B0BECF92-4867-5B7B-ED89-5EAA28AAC20B}"/>
              </a:ext>
            </a:extLst>
          </p:cNvPr>
          <p:cNvSpPr/>
          <p:nvPr/>
        </p:nvSpPr>
        <p:spPr>
          <a:xfrm>
            <a:off x="0" y="988413"/>
            <a:ext cx="12192000" cy="58839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a:extLst>
              <a:ext uri="{FF2B5EF4-FFF2-40B4-BE49-F238E27FC236}">
                <a16:creationId xmlns:a16="http://schemas.microsoft.com/office/drawing/2014/main" id="{20C11FC6-548A-9CBD-ED74-8AD7E587B2F8}"/>
              </a:ext>
            </a:extLst>
          </p:cNvPr>
          <p:cNvSpPr>
            <a:spLocks noGrp="1"/>
          </p:cNvSpPr>
          <p:nvPr>
            <p:ph type="sldNum" sz="quarter" idx="12"/>
          </p:nvPr>
        </p:nvSpPr>
        <p:spPr/>
        <p:txBody>
          <a:bodyPr/>
          <a:lstStyle/>
          <a:p>
            <a:fld id="{091C0B44-A4F5-43C7-9A98-1298DA50E499}" type="slidenum">
              <a:rPr lang="zh-TW" altLang="en-US" smtClean="0"/>
              <a:t>22</a:t>
            </a:fld>
            <a:endParaRPr lang="zh-TW" altLang="en-US"/>
          </a:p>
        </p:txBody>
      </p:sp>
      <p:pic>
        <p:nvPicPr>
          <p:cNvPr id="4" name="圖片 3">
            <a:extLst>
              <a:ext uri="{FF2B5EF4-FFF2-40B4-BE49-F238E27FC236}">
                <a16:creationId xmlns:a16="http://schemas.microsoft.com/office/drawing/2014/main" id="{AD10854C-99E8-E96B-E8C9-AB31559FF01B}"/>
              </a:ext>
            </a:extLst>
          </p:cNvPr>
          <p:cNvPicPr>
            <a:picLocks noChangeAspect="1"/>
          </p:cNvPicPr>
          <p:nvPr/>
        </p:nvPicPr>
        <p:blipFill rotWithShape="1">
          <a:blip r:embed="rId4"/>
          <a:srcRect t="14963" r="2000" b="34370"/>
          <a:stretch/>
        </p:blipFill>
        <p:spPr>
          <a:xfrm>
            <a:off x="1393454" y="3197749"/>
            <a:ext cx="9187375" cy="2671838"/>
          </a:xfrm>
          <a:prstGeom prst="rect">
            <a:avLst/>
          </a:prstGeom>
        </p:spPr>
      </p:pic>
      <p:sp>
        <p:nvSpPr>
          <p:cNvPr id="6" name="文字方塊 4">
            <a:extLst>
              <a:ext uri="{FF2B5EF4-FFF2-40B4-BE49-F238E27FC236}">
                <a16:creationId xmlns:a16="http://schemas.microsoft.com/office/drawing/2014/main" id="{8C8FABAB-D438-F84A-E991-49A7DCEB7501}"/>
              </a:ext>
            </a:extLst>
          </p:cNvPr>
          <p:cNvSpPr txBox="1">
            <a:spLocks noChangeArrowheads="1"/>
          </p:cNvSpPr>
          <p:nvPr/>
        </p:nvSpPr>
        <p:spPr bwMode="auto">
          <a:xfrm>
            <a:off x="5065310" y="2747904"/>
            <a:ext cx="3545290" cy="92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nSpc>
                <a:spcPts val="3200"/>
              </a:lnSpc>
              <a:spcBef>
                <a:spcPct val="0"/>
              </a:spcBef>
              <a:buNone/>
              <a:defRPr/>
            </a:pPr>
            <a:r>
              <a:rPr lang="en-US" altLang="zh-TW" sz="2400" b="1" i="1" dirty="0">
                <a:solidFill>
                  <a:srgbClr val="00B0F0"/>
                </a:solidFill>
              </a:rPr>
              <a:t>Create an Established and</a:t>
            </a:r>
          </a:p>
          <a:p>
            <a:pPr>
              <a:lnSpc>
                <a:spcPts val="3200"/>
              </a:lnSpc>
              <a:spcBef>
                <a:spcPct val="0"/>
              </a:spcBef>
              <a:buNone/>
              <a:defRPr/>
            </a:pPr>
            <a:r>
              <a:rPr lang="en-US" altLang="zh-TW" sz="2400" b="1" i="1" dirty="0">
                <a:solidFill>
                  <a:schemeClr val="accent2">
                    <a:lumMod val="20000"/>
                    <a:lumOff val="80000"/>
                  </a:schemeClr>
                </a:solidFill>
              </a:rPr>
              <a:t>Elegant writing style.</a:t>
            </a:r>
            <a:endParaRPr lang="zh-TW" altLang="en-US" sz="2400" b="1" i="1" dirty="0">
              <a:solidFill>
                <a:schemeClr val="accent2">
                  <a:lumMod val="20000"/>
                  <a:lumOff val="80000"/>
                </a:schemeClr>
              </a:solidFill>
            </a:endParaRPr>
          </a:p>
        </p:txBody>
      </p:sp>
      <p:sp>
        <p:nvSpPr>
          <p:cNvPr id="8" name="文字方塊 4">
            <a:extLst>
              <a:ext uri="{FF2B5EF4-FFF2-40B4-BE49-F238E27FC236}">
                <a16:creationId xmlns:a16="http://schemas.microsoft.com/office/drawing/2014/main" id="{9C3C66FD-4F57-9C9E-118C-D52C7BF0F142}"/>
              </a:ext>
            </a:extLst>
          </p:cNvPr>
          <p:cNvSpPr txBox="1">
            <a:spLocks noChangeArrowheads="1"/>
          </p:cNvSpPr>
          <p:nvPr/>
        </p:nvSpPr>
        <p:spPr bwMode="auto">
          <a:xfrm>
            <a:off x="3843130" y="1721002"/>
            <a:ext cx="4505739" cy="64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nSpc>
                <a:spcPts val="3200"/>
              </a:lnSpc>
              <a:spcBef>
                <a:spcPct val="0"/>
              </a:spcBef>
              <a:buNone/>
              <a:defRPr/>
            </a:pPr>
            <a:r>
              <a:rPr lang="en-US" altLang="zh-TW" sz="7200" b="1" dirty="0">
                <a:solidFill>
                  <a:srgbClr val="0070C0"/>
                </a:solidFill>
              </a:rPr>
              <a:t>Thank you.</a:t>
            </a:r>
            <a:endParaRPr lang="zh-TW" altLang="en-US" sz="7200" b="1" dirty="0">
              <a:solidFill>
                <a:schemeClr val="bg1"/>
              </a:solidFill>
            </a:endParaRPr>
          </a:p>
        </p:txBody>
      </p:sp>
    </p:spTree>
    <p:extLst>
      <p:ext uri="{BB962C8B-B14F-4D97-AF65-F5344CB8AC3E}">
        <p14:creationId xmlns:p14="http://schemas.microsoft.com/office/powerpoint/2010/main" val="63792781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C7F6A61-9B2D-F6AC-17D5-4209561A5393}"/>
              </a:ext>
            </a:extLst>
          </p:cNvPr>
          <p:cNvSpPr>
            <a:spLocks noGrp="1"/>
          </p:cNvSpPr>
          <p:nvPr>
            <p:ph type="sldNum" sz="quarter" idx="12"/>
          </p:nvPr>
        </p:nvSpPr>
        <p:spPr/>
        <p:txBody>
          <a:bodyPr/>
          <a:lstStyle/>
          <a:p>
            <a:fld id="{D8B62ACA-CEA2-4F87-878B-008095AF21A4}" type="slidenum">
              <a:rPr lang="zh-TW" altLang="en-US" smtClean="0"/>
              <a:t>3</a:t>
            </a:fld>
            <a:endParaRPr lang="zh-TW" altLang="en-US"/>
          </a:p>
        </p:txBody>
      </p:sp>
      <p:sp>
        <p:nvSpPr>
          <p:cNvPr id="4" name="文字方塊 3">
            <a:extLst>
              <a:ext uri="{FF2B5EF4-FFF2-40B4-BE49-F238E27FC236}">
                <a16:creationId xmlns:a16="http://schemas.microsoft.com/office/drawing/2014/main" id="{BD17CB52-B641-737B-F1BF-8E377F6D6DB8}"/>
              </a:ext>
            </a:extLst>
          </p:cNvPr>
          <p:cNvSpPr txBox="1"/>
          <p:nvPr/>
        </p:nvSpPr>
        <p:spPr>
          <a:xfrm>
            <a:off x="1270000" y="898831"/>
            <a:ext cx="10223500" cy="5606663"/>
          </a:xfrm>
          <a:prstGeom prst="rect">
            <a:avLst/>
          </a:prstGeom>
          <a:noFill/>
        </p:spPr>
        <p:txBody>
          <a:bodyPr wrap="square">
            <a:spAutoFit/>
          </a:bodyPr>
          <a:lstStyle/>
          <a:p>
            <a:pPr marL="342900" indent="-342900">
              <a:lnSpc>
                <a:spcPts val="2800"/>
              </a:lnSpc>
              <a:buFont typeface="Arial" panose="020B0604020202020204" pitchFamily="34" charset="0"/>
              <a:buChar char="•"/>
            </a:pPr>
            <a:r>
              <a:rPr lang="zh-TW" altLang="en-US" sz="24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延伸閱讀</a:t>
            </a:r>
            <a:endParaRPr lang="en-US" altLang="zh-TW" sz="2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000">
              <a:lnSpc>
                <a:spcPts val="2800"/>
              </a:lnSpc>
              <a:spcAft>
                <a:spcPts val="3600"/>
              </a:spcAft>
            </a:pPr>
            <a:r>
              <a:rPr lang="en-US" altLang="zh-TW" sz="2400" dirty="0">
                <a:solidFill>
                  <a:srgbClr val="002060"/>
                </a:solidFill>
                <a:latin typeface="Calibri" panose="020F0502020204030204" pitchFamily="34" charset="0"/>
                <a:ea typeface="Calibri" panose="020F0502020204030204" pitchFamily="34" charset="0"/>
                <a:cs typeface="Calibri" panose="020F0502020204030204" pitchFamily="34" charset="0"/>
              </a:rPr>
              <a:t>Further Reading</a:t>
            </a:r>
          </a:p>
          <a:p>
            <a:pPr indent="-342900">
              <a:lnSpc>
                <a:spcPts val="2200"/>
              </a:lnSpc>
              <a:spcAft>
                <a:spcPts val="1200"/>
              </a:spcAft>
              <a:buFont typeface="Wingdings" panose="05000000000000000000" pitchFamily="2" charset="2"/>
              <a:buChar char="Ø"/>
            </a:pPr>
            <a:r>
              <a:rPr lang="zh-TW" altLang="en-US" sz="1900" dirty="0">
                <a:solidFill>
                  <a:srgbClr val="358B70"/>
                </a:solidFill>
                <a:latin typeface="Calibri" panose="020F0502020204030204" pitchFamily="34" charset="0"/>
                <a:ea typeface="微軟正黑體" panose="020B0604030504040204" pitchFamily="34" charset="-120"/>
                <a:cs typeface="Calibri" panose="020F0502020204030204" pitchFamily="34" charset="0"/>
                <a:hlinkClick r:id="rId4">
                  <a:extLst>
                    <a:ext uri="{A12FA001-AC4F-418D-AE19-62706E023703}">
                      <ahyp:hlinkClr xmlns:ahyp="http://schemas.microsoft.com/office/drawing/2018/hyperlinkcolor" val="tx"/>
                    </a:ext>
                  </a:extLst>
                </a:hlinkClick>
              </a:rPr>
              <a:t>文獻回顧 </a:t>
            </a:r>
            <a:r>
              <a:rPr lang="en-US" altLang="zh-TW" sz="1900" i="1" dirty="0">
                <a:solidFill>
                  <a:srgbClr val="358B70"/>
                </a:solidFill>
                <a:latin typeface="Calibri" panose="020F0502020204030204" pitchFamily="34" charset="0"/>
                <a:ea typeface="Calibri" panose="020F0502020204030204" pitchFamily="34" charset="0"/>
                <a:cs typeface="Calibri" panose="020F0502020204030204" pitchFamily="34" charset="0"/>
              </a:rPr>
              <a:t>– </a:t>
            </a:r>
            <a:r>
              <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rPr>
              <a:t>Literature Review</a:t>
            </a:r>
          </a:p>
          <a:p>
            <a:pPr indent="-342900">
              <a:lnSpc>
                <a:spcPts val="2200"/>
              </a:lnSpc>
              <a:spcAft>
                <a:spcPts val="1200"/>
              </a:spcAft>
              <a:buFont typeface="Wingdings" panose="05000000000000000000" pitchFamily="2" charset="2"/>
              <a:buChar char="Ø"/>
            </a:pPr>
            <a:r>
              <a:rPr lang="zh-TW" altLang="en-US" sz="1900">
                <a:solidFill>
                  <a:srgbClr val="358B70"/>
                </a:solidFill>
                <a:latin typeface="Calibri" panose="020F0502020204030204" pitchFamily="34" charset="0"/>
                <a:ea typeface="微軟正黑體" panose="020B0604030504040204" pitchFamily="34" charset="-120"/>
                <a:cs typeface="Calibri" panose="020F0502020204030204" pitchFamily="34" charset="0"/>
                <a:hlinkClick r:id="rId5"/>
              </a:rPr>
              <a:t>最新信息</a:t>
            </a:r>
            <a:endParaRPr lang="zh-TW" altLang="en-US" sz="1900">
              <a:solidFill>
                <a:srgbClr val="358B70"/>
              </a:solidFill>
              <a:latin typeface="Calibri" panose="020F0502020204030204" pitchFamily="34" charset="0"/>
              <a:ea typeface="微軟正黑體" panose="020B0604030504040204" pitchFamily="34" charset="-120"/>
              <a:cs typeface="Calibri" panose="020F0502020204030204" pitchFamily="34" charset="0"/>
            </a:endParaRPr>
          </a:p>
          <a:p>
            <a:pPr indent="-342900">
              <a:lnSpc>
                <a:spcPts val="2200"/>
              </a:lnSpc>
              <a:spcAft>
                <a:spcPts val="1200"/>
              </a:spcAft>
              <a:buFont typeface="Wingdings" panose="05000000000000000000" pitchFamily="2" charset="2"/>
              <a:buChar char="Ø"/>
            </a:pPr>
            <a:r>
              <a:rPr lang="zh-TW" altLang="en-US" sz="1900">
                <a:solidFill>
                  <a:srgbClr val="358B70"/>
                </a:solidFill>
                <a:latin typeface="Calibri" panose="020F0502020204030204" pitchFamily="34" charset="0"/>
                <a:ea typeface="微軟正黑體" panose="020B0604030504040204" pitchFamily="34" charset="-120"/>
                <a:cs typeface="Calibri" panose="020F0502020204030204" pitchFamily="34" charset="0"/>
                <a:hlinkClick r:id="rId6">
                  <a:extLst>
                    <a:ext uri="{A12FA001-AC4F-418D-AE19-62706E023703}">
                      <ahyp:hlinkClr xmlns:ahyp="http://schemas.microsoft.com/office/drawing/2018/hyperlinkcolor" val="tx"/>
                    </a:ext>
                  </a:extLst>
                </a:hlinkClick>
              </a:rPr>
              <a:t>懷念</a:t>
            </a:r>
            <a:r>
              <a:rPr lang="zh-TW" altLang="en-US" sz="1900" dirty="0">
                <a:solidFill>
                  <a:srgbClr val="358B70"/>
                </a:solidFill>
                <a:latin typeface="Calibri" panose="020F0502020204030204" pitchFamily="34" charset="0"/>
                <a:ea typeface="微軟正黑體" panose="020B0604030504040204" pitchFamily="34" charset="-120"/>
                <a:cs typeface="Calibri" panose="020F0502020204030204" pitchFamily="34" charset="0"/>
                <a:hlinkClick r:id="rId6">
                  <a:extLst>
                    <a:ext uri="{A12FA001-AC4F-418D-AE19-62706E023703}">
                      <ahyp:hlinkClr xmlns:ahyp="http://schemas.microsoft.com/office/drawing/2018/hyperlinkcolor" val="tx"/>
                    </a:ext>
                  </a:extLst>
                </a:hlinkClick>
              </a:rPr>
              <a:t>謝老師</a:t>
            </a:r>
            <a:r>
              <a:rPr lang="zh-TW" altLang="en-US" sz="1900" dirty="0">
                <a:solidFill>
                  <a:srgbClr val="358B7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900" i="1" dirty="0">
                <a:solidFill>
                  <a:srgbClr val="358B70"/>
                </a:solidFill>
                <a:latin typeface="Calibri" panose="020F0502020204030204" pitchFamily="34" charset="0"/>
                <a:ea typeface="Calibri" panose="020F0502020204030204" pitchFamily="34" charset="0"/>
                <a:cs typeface="Calibri" panose="020F0502020204030204" pitchFamily="34" charset="0"/>
              </a:rPr>
              <a:t>– </a:t>
            </a:r>
            <a:r>
              <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rPr>
              <a:t>Remembering Dr. Hsieh</a:t>
            </a:r>
          </a:p>
          <a:p>
            <a:pPr indent="-342900">
              <a:lnSpc>
                <a:spcPts val="2200"/>
              </a:lnSpc>
              <a:spcAft>
                <a:spcPts val="1200"/>
              </a:spcAft>
              <a:buFont typeface="Wingdings" panose="05000000000000000000" pitchFamily="2" charset="2"/>
              <a:buChar char="Ø"/>
            </a:pPr>
            <a:r>
              <a:rPr lang="zh-TW" altLang="en-US" sz="1900" dirty="0">
                <a:solidFill>
                  <a:srgbClr val="358B70"/>
                </a:solidFill>
                <a:latin typeface="Calibri" panose="020F0502020204030204" pitchFamily="34" charset="0"/>
                <a:ea typeface="微軟正黑體" panose="020B0604030504040204" pitchFamily="34" charset="-120"/>
                <a:cs typeface="Calibri" panose="020F0502020204030204" pitchFamily="34" charset="0"/>
                <a:hlinkClick r:id="rId7">
                  <a:extLst>
                    <a:ext uri="{A12FA001-AC4F-418D-AE19-62706E023703}">
                      <ahyp:hlinkClr xmlns:ahyp="http://schemas.microsoft.com/office/drawing/2018/hyperlinkcolor" val="tx"/>
                    </a:ext>
                  </a:extLst>
                </a:hlinkClick>
              </a:rPr>
              <a:t>精彩遺澤，留傳永遠</a:t>
            </a:r>
            <a:r>
              <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rPr>
              <a:t> – </a:t>
            </a:r>
            <a:r>
              <a:rPr lang="en-US" altLang="zh-TW" sz="1900" b="0" i="0" dirty="0">
                <a:solidFill>
                  <a:srgbClr val="358B70"/>
                </a:solidFill>
                <a:effectLst/>
                <a:latin typeface="Calibri" panose="020F0502020204030204" pitchFamily="34" charset="0"/>
                <a:ea typeface="Calibri" panose="020F0502020204030204" pitchFamily="34" charset="0"/>
                <a:cs typeface="Calibri" panose="020F0502020204030204" pitchFamily="34" charset="0"/>
              </a:rPr>
              <a:t> </a:t>
            </a:r>
            <a:r>
              <a:rPr lang="en-US" altLang="zh-TW" sz="1900" b="0" dirty="0">
                <a:solidFill>
                  <a:srgbClr val="358B70"/>
                </a:solidFill>
                <a:effectLst/>
                <a:latin typeface="Calibri" panose="020F0502020204030204" pitchFamily="34" charset="0"/>
                <a:ea typeface="Calibri" panose="020F0502020204030204" pitchFamily="34" charset="0"/>
                <a:cs typeface="Calibri" panose="020F0502020204030204" pitchFamily="34" charset="0"/>
              </a:rPr>
              <a:t>The legacy Dr. Hsieh left behind</a:t>
            </a:r>
            <a:r>
              <a:rPr lang="zh-TW" altLang="en-US" sz="1900" dirty="0">
                <a:solidFill>
                  <a:srgbClr val="358B7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900" b="0" dirty="0">
                <a:solidFill>
                  <a:srgbClr val="358B70"/>
                </a:solidFill>
                <a:effectLst/>
                <a:latin typeface="Calibri" panose="020F0502020204030204" pitchFamily="34" charset="0"/>
                <a:ea typeface="Calibri" panose="020F0502020204030204" pitchFamily="34" charset="0"/>
                <a:cs typeface="Calibri" panose="020F0502020204030204" pitchFamily="34" charset="0"/>
              </a:rPr>
              <a:t>outlasts time</a:t>
            </a:r>
            <a:endPar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ts val="2200"/>
              </a:lnSpc>
              <a:spcAft>
                <a:spcPts val="1200"/>
              </a:spcAft>
              <a:buFont typeface="Wingdings" panose="05000000000000000000" pitchFamily="2" charset="2"/>
              <a:buChar char="Ø"/>
            </a:pPr>
            <a:r>
              <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rPr>
              <a:t>From the editors. </a:t>
            </a:r>
            <a:r>
              <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Publishing in AMJ-Part 3: setting the hook</a:t>
            </a:r>
            <a:r>
              <a:rPr lang="en-US" altLang="zh-TW" sz="1900" i="1" dirty="0">
                <a:solidFill>
                  <a:srgbClr val="358B7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t>
            </a:r>
            <a:r>
              <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altLang="zh-TW" sz="1900" i="1" dirty="0">
                <a:solidFill>
                  <a:srgbClr val="358B70"/>
                </a:solidFill>
                <a:latin typeface="Calibri" panose="020F0502020204030204" pitchFamily="34" charset="0"/>
                <a:ea typeface="Calibri" panose="020F0502020204030204" pitchFamily="34" charset="0"/>
                <a:cs typeface="Calibri" panose="020F0502020204030204" pitchFamily="34" charset="0"/>
              </a:rPr>
              <a:t>Academy of Management Journal, Vol. 54, No. 5</a:t>
            </a:r>
            <a:r>
              <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rPr>
              <a:t>, 873-879. 2011</a:t>
            </a:r>
          </a:p>
          <a:p>
            <a:pPr marL="342900" indent="-342900">
              <a:lnSpc>
                <a:spcPts val="2200"/>
              </a:lnSpc>
              <a:spcAft>
                <a:spcPts val="1200"/>
              </a:spcAft>
              <a:buFont typeface="Wingdings" panose="05000000000000000000" pitchFamily="2" charset="2"/>
              <a:buChar char="Ø"/>
            </a:pPr>
            <a:r>
              <a:rPr lang="zh-TW" altLang="en-US" sz="1900" dirty="0">
                <a:solidFill>
                  <a:srgbClr val="358B70"/>
                </a:solidFill>
                <a:latin typeface="Calibri" panose="020F0502020204030204" pitchFamily="34" charset="0"/>
                <a:ea typeface="微軟正黑體" panose="020B0604030504040204" pitchFamily="34" charset="-120"/>
                <a:cs typeface="Calibri" panose="020F0502020204030204" pitchFamily="34" charset="0"/>
                <a:hlinkClick r:id="rId9">
                  <a:extLst>
                    <a:ext uri="{A12FA001-AC4F-418D-AE19-62706E023703}">
                      <ahyp:hlinkClr xmlns:ahyp="http://schemas.microsoft.com/office/drawing/2018/hyperlinkcolor" val="tx"/>
                    </a:ext>
                  </a:extLst>
                </a:hlinkClick>
              </a:rPr>
              <a:t>荼蘼不爭春，寂寞開最晚</a:t>
            </a:r>
            <a:r>
              <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rPr>
              <a:t>, </a:t>
            </a:r>
            <a:r>
              <a:rPr lang="zh-TW" altLang="en-US" sz="1900" dirty="0">
                <a:solidFill>
                  <a:srgbClr val="358B70"/>
                </a:solidFill>
                <a:latin typeface="Calibri" panose="020F0502020204030204" pitchFamily="34" charset="0"/>
                <a:ea typeface="微軟正黑體" panose="020B0604030504040204" pitchFamily="34" charset="-120"/>
                <a:cs typeface="Calibri" panose="020F0502020204030204" pitchFamily="34" charset="0"/>
                <a:hlinkClick r:id="rId10">
                  <a:extLst>
                    <a:ext uri="{A12FA001-AC4F-418D-AE19-62706E023703}">
                      <ahyp:hlinkClr xmlns:ahyp="http://schemas.microsoft.com/office/drawing/2018/hyperlinkcolor" val="tx"/>
                    </a:ext>
                  </a:extLst>
                </a:hlinkClick>
              </a:rPr>
              <a:t>https://wordpress.com/post/reedjoe.com/8872</a:t>
            </a:r>
            <a:endPar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ts val="2200"/>
              </a:lnSpc>
              <a:spcAft>
                <a:spcPts val="1200"/>
              </a:spcAft>
              <a:buFont typeface="Wingdings" panose="05000000000000000000" pitchFamily="2" charset="2"/>
              <a:buChar char="Ø"/>
            </a:pPr>
            <a:r>
              <a:rPr lang="en-US" altLang="zh-TW" sz="1900" dirty="0">
                <a:solidFill>
                  <a:srgbClr val="358B70"/>
                </a:solidFill>
                <a:effectLst/>
                <a:latin typeface="Calibri" panose="020F0502020204030204" pitchFamily="34" charset="0"/>
                <a:ea typeface="Calibri" panose="020F0502020204030204" pitchFamily="34" charset="0"/>
                <a:cs typeface="Calibri" panose="020F0502020204030204" pitchFamily="34" charset="0"/>
              </a:rPr>
              <a:t>Ferris G. R., </a:t>
            </a:r>
            <a:r>
              <a:rPr lang="de-DE" altLang="zh-TW" sz="1900" b="0" i="0" dirty="0">
                <a:solidFill>
                  <a:srgbClr val="358B70"/>
                </a:solidFill>
                <a:effectLst/>
                <a:latin typeface="Calibri" panose="020F0502020204030204" pitchFamily="34" charset="0"/>
                <a:ea typeface="Calibri" panose="020F0502020204030204" pitchFamily="34" charset="0"/>
                <a:cs typeface="Calibri" panose="020F0502020204030204" pitchFamily="34" charset="0"/>
              </a:rPr>
              <a:t>Ketchen, D. J., Jr., &amp; Buckley, M. R. </a:t>
            </a:r>
            <a:r>
              <a:rPr lang="en-US" altLang="zh-TW" sz="1900" spc="-10" dirty="0">
                <a:solidFill>
                  <a:srgbClr val="358B70"/>
                </a:solidFill>
                <a:effectLst/>
                <a:latin typeface="Calibri" panose="020F0502020204030204" pitchFamily="34" charset="0"/>
                <a:ea typeface="Calibri" panose="020F0502020204030204" pitchFamily="34" charset="0"/>
                <a:cs typeface="Calibri" panose="020F0502020204030204" pitchFamily="34" charset="0"/>
              </a:rPr>
              <a:t>(2008). </a:t>
            </a:r>
            <a:r>
              <a:rPr lang="en-US" altLang="zh-TW" sz="1900" dirty="0">
                <a:solidFill>
                  <a:srgbClr val="358B70"/>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Making a life in the organizational sciences</a:t>
            </a:r>
            <a:r>
              <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 no one ever said it was going to be easy</a:t>
            </a:r>
            <a:r>
              <a:rPr lang="en-US" altLang="zh-TW" sz="1900" i="1" dirty="0">
                <a:solidFill>
                  <a:srgbClr val="358B70"/>
                </a:solidFill>
                <a:latin typeface="Calibri" panose="020F0502020204030204" pitchFamily="34" charset="0"/>
                <a:ea typeface="Calibri" panose="020F0502020204030204" pitchFamily="34" charset="0"/>
                <a:cs typeface="Calibri" panose="020F0502020204030204" pitchFamily="34" charset="0"/>
              </a:rPr>
              <a:t>. Journal of Organizational Behavior, 29</a:t>
            </a:r>
            <a:r>
              <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rPr>
              <a:t>, 741–753.</a:t>
            </a:r>
          </a:p>
          <a:p>
            <a:pPr marL="342900" indent="-342900">
              <a:lnSpc>
                <a:spcPts val="2200"/>
              </a:lnSpc>
              <a:spcAft>
                <a:spcPts val="1200"/>
              </a:spcAft>
              <a:buFont typeface="Wingdings" panose="05000000000000000000" pitchFamily="2" charset="2"/>
              <a:buChar char="Ø"/>
            </a:pPr>
            <a:r>
              <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GTC March 2024 Keynote with NVIDIA CEO Jensen Huang</a:t>
            </a:r>
            <a:r>
              <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rPr>
              <a:t> (CEO</a:t>
            </a:r>
            <a:r>
              <a:rPr lang="zh-TW" altLang="en-US" sz="1900" dirty="0">
                <a:solidFill>
                  <a:srgbClr val="358B70"/>
                </a:solidFill>
                <a:latin typeface="Calibri" panose="020F0502020204030204" pitchFamily="34" charset="0"/>
                <a:ea typeface="微軟正黑體" panose="020B0604030504040204" pitchFamily="34" charset="-120"/>
                <a:cs typeface="Calibri" panose="020F0502020204030204" pitchFamily="34" charset="0"/>
              </a:rPr>
              <a:t>黃仁勳</a:t>
            </a:r>
            <a:r>
              <a:rPr lang="en-US" altLang="zh-TW" sz="1900" dirty="0">
                <a:solidFill>
                  <a:srgbClr val="358B70"/>
                </a:solidFill>
                <a:latin typeface="Calibri" panose="020F0502020204030204" pitchFamily="34" charset="0"/>
                <a:ea typeface="Calibri" panose="020F0502020204030204" pitchFamily="34" charset="0"/>
                <a:cs typeface="Calibri" panose="020F0502020204030204" pitchFamily="34" charset="0"/>
              </a:rPr>
              <a:t>)</a:t>
            </a:r>
          </a:p>
          <a:p>
            <a:pPr marL="342900" indent="-342900">
              <a:lnSpc>
                <a:spcPts val="2200"/>
              </a:lnSpc>
              <a:spcAft>
                <a:spcPts val="1200"/>
              </a:spcAft>
              <a:buFont typeface="Wingdings" panose="05000000000000000000" pitchFamily="2" charset="2"/>
              <a:buChar char="Ø"/>
            </a:pPr>
            <a:r>
              <a:rPr lang="zh-TW" altLang="en-US" sz="1900" dirty="0">
                <a:solidFill>
                  <a:srgbClr val="358B70"/>
                </a:solidFill>
                <a:latin typeface="Calibri" panose="020F0502020204030204" pitchFamily="34" charset="0"/>
                <a:ea typeface="微軟正黑體" panose="020B0604030504040204" pitchFamily="34" charset="-120"/>
                <a:cs typeface="Calibri" panose="020F0502020204030204" pitchFamily="34" charset="0"/>
                <a:hlinkClick r:id="rId13">
                  <a:extLst>
                    <a:ext uri="{A12FA001-AC4F-418D-AE19-62706E023703}">
                      <ahyp:hlinkClr xmlns:ahyp="http://schemas.microsoft.com/office/drawing/2018/hyperlinkcolor" val="tx"/>
                    </a:ext>
                  </a:extLst>
                </a:hlinkClick>
              </a:rPr>
              <a:t>認識</a:t>
            </a:r>
            <a:r>
              <a:rPr lang="en-US" altLang="zh-TW" sz="1900" dirty="0">
                <a:solidFill>
                  <a:srgbClr val="358B70"/>
                </a:solidFill>
                <a:latin typeface="Calibri" panose="020F0502020204030204" pitchFamily="34" charset="0"/>
                <a:ea typeface="微軟正黑體" panose="020B0604030504040204" pitchFamily="34" charset="-120"/>
                <a:cs typeface="Calibri" panose="020F0502020204030204" pitchFamily="34" charset="0"/>
                <a:hlinkClick r:id="rId13">
                  <a:extLst>
                    <a:ext uri="{A12FA001-AC4F-418D-AE19-62706E023703}">
                      <ahyp:hlinkClr xmlns:ahyp="http://schemas.microsoft.com/office/drawing/2018/hyperlinkcolor" val="tx"/>
                    </a:ext>
                  </a:extLst>
                </a:hlinkClick>
              </a:rPr>
              <a:t>ChatGPT </a:t>
            </a:r>
            <a:r>
              <a:rPr lang="en-US" altLang="zh-TW" sz="1900" dirty="0">
                <a:solidFill>
                  <a:srgbClr val="358B70"/>
                </a:solidFill>
                <a:latin typeface="Calibri" panose="020F0502020204030204" pitchFamily="34" charset="0"/>
                <a:ea typeface="微軟正黑體" panose="020B0604030504040204" pitchFamily="34" charset="-120"/>
                <a:cs typeface="Calibri" panose="020F0502020204030204" pitchFamily="34" charset="0"/>
              </a:rPr>
              <a:t>—Understanding</a:t>
            </a:r>
            <a:r>
              <a:rPr lang="zh-TW" altLang="en-US" sz="1900" dirty="0">
                <a:solidFill>
                  <a:srgbClr val="358B70"/>
                </a:solidFill>
                <a:latin typeface="Calibri" panose="020F0502020204030204" pitchFamily="34" charset="0"/>
                <a:ea typeface="微軟正黑體" panose="020B0604030504040204" pitchFamily="34" charset="-120"/>
                <a:cs typeface="Calibri" panose="020F0502020204030204" pitchFamily="34" charset="0"/>
              </a:rPr>
              <a:t> </a:t>
            </a:r>
            <a:r>
              <a:rPr lang="en-US" altLang="zh-TW" sz="1900" dirty="0">
                <a:solidFill>
                  <a:srgbClr val="358B70"/>
                </a:solidFill>
                <a:latin typeface="Calibri" panose="020F0502020204030204" pitchFamily="34" charset="0"/>
                <a:ea typeface="微軟正黑體" panose="020B0604030504040204" pitchFamily="34" charset="-120"/>
                <a:cs typeface="Calibri" panose="020F0502020204030204" pitchFamily="34" charset="0"/>
              </a:rPr>
              <a:t>ChatGPT</a:t>
            </a:r>
          </a:p>
        </p:txBody>
      </p:sp>
      <p:pic>
        <p:nvPicPr>
          <p:cNvPr id="9" name="圖片 8">
            <a:extLst>
              <a:ext uri="{FF2B5EF4-FFF2-40B4-BE49-F238E27FC236}">
                <a16:creationId xmlns:a16="http://schemas.microsoft.com/office/drawing/2014/main" id="{A5FF7812-91DE-AFF6-6687-A0BA6E22A53D}"/>
              </a:ext>
            </a:extLst>
          </p:cNvPr>
          <p:cNvPicPr>
            <a:picLocks noChangeAspect="1"/>
          </p:cNvPicPr>
          <p:nvPr/>
        </p:nvPicPr>
        <p:blipFill rotWithShape="1">
          <a:blip r:embed="rId14"/>
          <a:srcRect l="15216" t="17287" r="14185" b="18763"/>
          <a:stretch/>
        </p:blipFill>
        <p:spPr>
          <a:xfrm>
            <a:off x="4359418" y="697543"/>
            <a:ext cx="963483" cy="864557"/>
          </a:xfrm>
          <a:prstGeom prst="rect">
            <a:avLst/>
          </a:prstGeom>
        </p:spPr>
      </p:pic>
    </p:spTree>
    <p:extLst>
      <p:ext uri="{BB962C8B-B14F-4D97-AF65-F5344CB8AC3E}">
        <p14:creationId xmlns:p14="http://schemas.microsoft.com/office/powerpoint/2010/main" val="327718415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210770A-A3C0-C07E-FD81-272B25C43825}"/>
              </a:ext>
            </a:extLst>
          </p:cNvPr>
          <p:cNvSpPr>
            <a:spLocks noGrp="1"/>
          </p:cNvSpPr>
          <p:nvPr>
            <p:ph type="sldNum" sz="quarter" idx="12"/>
          </p:nvPr>
        </p:nvSpPr>
        <p:spPr/>
        <p:txBody>
          <a:bodyPr/>
          <a:lstStyle/>
          <a:p>
            <a:fld id="{D8B62ACA-CEA2-4F87-878B-008095AF21A4}" type="slidenum">
              <a:rPr lang="zh-TW" altLang="en-US" smtClean="0"/>
              <a:t>4</a:t>
            </a:fld>
            <a:endParaRPr lang="zh-TW" altLang="en-US"/>
          </a:p>
        </p:txBody>
      </p:sp>
      <p:sp>
        <p:nvSpPr>
          <p:cNvPr id="4" name="文字方塊 3">
            <a:extLst>
              <a:ext uri="{FF2B5EF4-FFF2-40B4-BE49-F238E27FC236}">
                <a16:creationId xmlns:a16="http://schemas.microsoft.com/office/drawing/2014/main" id="{E4663B8E-C5E1-4282-BF95-1800CD560836}"/>
              </a:ext>
            </a:extLst>
          </p:cNvPr>
          <p:cNvSpPr txBox="1"/>
          <p:nvPr/>
        </p:nvSpPr>
        <p:spPr>
          <a:xfrm>
            <a:off x="965200" y="535355"/>
            <a:ext cx="6096000" cy="892552"/>
          </a:xfrm>
          <a:prstGeom prst="rect">
            <a:avLst/>
          </a:prstGeom>
          <a:noFill/>
        </p:spPr>
        <p:txBody>
          <a:bodyPr wrap="square">
            <a:spAutoFit/>
          </a:bodyPr>
          <a:lstStyle/>
          <a:p>
            <a:pPr algn="l"/>
            <a:r>
              <a:rPr lang="zh-TW" altLang="en-US" sz="2800" b="1" i="0" dirty="0">
                <a:solidFill>
                  <a:srgbClr val="358B70"/>
                </a:solidFill>
                <a:effectLst/>
                <a:latin typeface="Calibri" panose="020F0502020204030204" pitchFamily="34" charset="0"/>
                <a:ea typeface="微軟正黑體" panose="020B0604030504040204" pitchFamily="34" charset="-120"/>
                <a:cs typeface="Calibri" panose="020F0502020204030204" pitchFamily="34" charset="0"/>
              </a:rPr>
              <a:t>動機與啟發</a:t>
            </a:r>
            <a:endParaRPr lang="en-US" altLang="zh-TW" sz="2800" b="1" dirty="0">
              <a:solidFill>
                <a:srgbClr val="358B70"/>
              </a:solidFill>
              <a:latin typeface="Calibri" panose="020F0502020204030204" pitchFamily="34" charset="0"/>
              <a:ea typeface="Calibri" panose="020F0502020204030204" pitchFamily="34" charset="0"/>
              <a:cs typeface="Calibri" panose="020F0502020204030204" pitchFamily="34" charset="0"/>
            </a:endParaRPr>
          </a:p>
          <a:p>
            <a:pPr algn="l"/>
            <a:r>
              <a:rPr lang="en-US" altLang="zh-TW" sz="24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rPr>
              <a:t>Motivation and Inspiration</a:t>
            </a:r>
          </a:p>
        </p:txBody>
      </p:sp>
      <p:sp>
        <p:nvSpPr>
          <p:cNvPr id="6" name="文字方塊 5">
            <a:extLst>
              <a:ext uri="{FF2B5EF4-FFF2-40B4-BE49-F238E27FC236}">
                <a16:creationId xmlns:a16="http://schemas.microsoft.com/office/drawing/2014/main" id="{5B840B1F-5989-526E-62C1-84ED9B9608BA}"/>
              </a:ext>
            </a:extLst>
          </p:cNvPr>
          <p:cNvSpPr txBox="1"/>
          <p:nvPr/>
        </p:nvSpPr>
        <p:spPr>
          <a:xfrm>
            <a:off x="1380008" y="1824138"/>
            <a:ext cx="10258271" cy="3994427"/>
          </a:xfrm>
          <a:prstGeom prst="rect">
            <a:avLst/>
          </a:prstGeom>
          <a:noFill/>
        </p:spPr>
        <p:txBody>
          <a:bodyPr wrap="square">
            <a:spAutoFit/>
          </a:bodyPr>
          <a:lstStyle/>
          <a:p>
            <a:pPr marL="342900" indent="-342900">
              <a:lnSpc>
                <a:spcPts val="2800"/>
              </a:lnSpc>
              <a:buFont typeface="Arial" panose="020B0604020202020204" pitchFamily="34" charset="0"/>
              <a:buChar char="•"/>
            </a:pPr>
            <a:r>
              <a:rPr lang="zh-TW" altLang="en-US"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靠著時間和毅力，駱駝終將跨過無垠的沙漠。</a:t>
            </a:r>
            <a:r>
              <a:rPr lang="en-US" altLang="zh-TW" sz="20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pPr marL="342000">
              <a:lnSpc>
                <a:spcPts val="2800"/>
              </a:lnSpc>
              <a:spcAft>
                <a:spcPts val="1800"/>
              </a:spcAft>
            </a:pPr>
            <a:r>
              <a:rPr lang="en-US" altLang="zh-TW" sz="2000" dirty="0">
                <a:solidFill>
                  <a:srgbClr val="002060"/>
                </a:solidFill>
                <a:latin typeface="Calibri" panose="020F0502020204030204" pitchFamily="34" charset="0"/>
                <a:ea typeface="Calibri" panose="020F0502020204030204" pitchFamily="34" charset="0"/>
                <a:cs typeface="Calibri" panose="020F0502020204030204" pitchFamily="34" charset="0"/>
              </a:rPr>
              <a:t>With time and perseverance, a camel would eventually trek across the borderless desert.</a:t>
            </a:r>
          </a:p>
          <a:p>
            <a:pPr marL="342900" indent="-342900">
              <a:lnSpc>
                <a:spcPts val="2800"/>
              </a:lnSpc>
              <a:buFont typeface="Arial" panose="020B0604020202020204" pitchFamily="34" charset="0"/>
              <a:buChar char="•"/>
            </a:pPr>
            <a:r>
              <a:rPr lang="zh-TW" altLang="en-US"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攻讀博士學位是一場馬拉松，不是短跑。</a:t>
            </a:r>
          </a:p>
          <a:p>
            <a:pPr marL="342000">
              <a:lnSpc>
                <a:spcPts val="2800"/>
              </a:lnSpc>
              <a:spcAft>
                <a:spcPts val="1800"/>
              </a:spcAft>
            </a:pPr>
            <a:r>
              <a:rPr lang="en-US" altLang="zh-TW" sz="2000" dirty="0">
                <a:solidFill>
                  <a:srgbClr val="002060"/>
                </a:solidFill>
                <a:latin typeface="Calibri" panose="020F0502020204030204" pitchFamily="34" charset="0"/>
                <a:ea typeface="Calibri" panose="020F0502020204030204" pitchFamily="34" charset="0"/>
                <a:cs typeface="Calibri" panose="020F0502020204030204" pitchFamily="34" charset="0"/>
              </a:rPr>
              <a:t>Pursuing a PhD is a marathon, not a sprint.</a:t>
            </a:r>
          </a:p>
          <a:p>
            <a:pPr marL="342900" indent="-342900">
              <a:lnSpc>
                <a:spcPts val="2800"/>
              </a:lnSpc>
              <a:buFont typeface="Arial" panose="020B0604020202020204" pitchFamily="34" charset="0"/>
              <a:buChar char="•"/>
            </a:pPr>
            <a:r>
              <a:rPr lang="zh-TW" altLang="en-US"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如何運用 </a:t>
            </a:r>
            <a:r>
              <a:rPr lang="en-US" altLang="zh-TW"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ChatGPT 4o </a:t>
            </a:r>
            <a:r>
              <a:rPr lang="zh-TW" altLang="en-US"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在文獻探討方面提升 </a:t>
            </a:r>
            <a:r>
              <a:rPr lang="en-US" altLang="zh-TW"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20% </a:t>
            </a:r>
            <a:r>
              <a:rPr lang="zh-TW" altLang="en-US"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的功夫，減少 </a:t>
            </a:r>
            <a:r>
              <a:rPr lang="en-US" altLang="zh-TW"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80% </a:t>
            </a:r>
            <a:r>
              <a:rPr lang="zh-TW" altLang="en-US" sz="2000" b="1">
                <a:solidFill>
                  <a:srgbClr val="002060"/>
                </a:solidFill>
                <a:latin typeface="Calibri" panose="020F0502020204030204" pitchFamily="34" charset="0"/>
                <a:ea typeface="微軟正黑體" panose="020B0604030504040204" pitchFamily="34" charset="-120"/>
                <a:cs typeface="Calibri" panose="020F0502020204030204" pitchFamily="34" charset="0"/>
              </a:rPr>
              <a:t>的工夫。</a:t>
            </a:r>
            <a:endParaRPr lang="en-US" altLang="zh-TW"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endParaRPr>
          </a:p>
          <a:p>
            <a:pPr marL="342900" indent="-342900">
              <a:lnSpc>
                <a:spcPts val="2800"/>
              </a:lnSpc>
              <a:spcAft>
                <a:spcPts val="1800"/>
              </a:spcAft>
              <a:buFont typeface="Arial" panose="020B0604020202020204" pitchFamily="34" charset="0"/>
              <a:buChar char="•"/>
            </a:pPr>
            <a:r>
              <a:rPr lang="en-US" altLang="zh-TW" sz="2000" dirty="0">
                <a:solidFill>
                  <a:srgbClr val="002060"/>
                </a:solidFill>
                <a:latin typeface="Calibri" panose="020F0502020204030204" pitchFamily="34" charset="0"/>
                <a:ea typeface="Calibri" panose="020F0502020204030204" pitchFamily="34" charset="0"/>
                <a:cs typeface="Calibri" panose="020F0502020204030204" pitchFamily="34" charset="0"/>
              </a:rPr>
              <a:t>How to use ChatGPT 4o to improve literature review: 20% increase in skill and 80% reduction in time and effort.</a:t>
            </a:r>
          </a:p>
          <a:p>
            <a:pPr indent="-342900">
              <a:lnSpc>
                <a:spcPts val="2800"/>
              </a:lnSpc>
              <a:buFont typeface="Arial" panose="020B0604020202020204" pitchFamily="34" charset="0"/>
              <a:buChar char="•"/>
            </a:pPr>
            <a:r>
              <a:rPr lang="zh-TW" altLang="en-US"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親身實踐心得</a:t>
            </a:r>
            <a:endParaRPr lang="en-US" altLang="zh-TW" sz="2000" b="1" dirty="0">
              <a:solidFill>
                <a:srgbClr val="002060"/>
              </a:solidFill>
              <a:latin typeface="Calibri" panose="020F0502020204030204" pitchFamily="34" charset="0"/>
              <a:ea typeface="微軟正黑體" panose="020B0604030504040204" pitchFamily="34" charset="-120"/>
              <a:cs typeface="Calibri" panose="020F0502020204030204" pitchFamily="34" charset="0"/>
            </a:endParaRPr>
          </a:p>
          <a:p>
            <a:pPr marL="342000">
              <a:lnSpc>
                <a:spcPts val="2800"/>
              </a:lnSpc>
              <a:spcAft>
                <a:spcPts val="1800"/>
              </a:spcAft>
            </a:pPr>
            <a:r>
              <a:rPr lang="en-US" altLang="zh-TW" sz="2000" dirty="0">
                <a:solidFill>
                  <a:srgbClr val="002060"/>
                </a:solidFill>
                <a:latin typeface="Calibri" panose="020F0502020204030204" pitchFamily="34" charset="0"/>
                <a:ea typeface="Calibri" panose="020F0502020204030204" pitchFamily="34" charset="0"/>
                <a:cs typeface="Calibri" panose="020F0502020204030204" pitchFamily="34" charset="0"/>
              </a:rPr>
              <a:t>Personal practical experience insights</a:t>
            </a:r>
          </a:p>
        </p:txBody>
      </p:sp>
    </p:spTree>
    <p:extLst>
      <p:ext uri="{BB962C8B-B14F-4D97-AF65-F5344CB8AC3E}">
        <p14:creationId xmlns:p14="http://schemas.microsoft.com/office/powerpoint/2010/main" val="44269571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EDD1C931-621B-4F40-0E9E-6A23F7983954}"/>
              </a:ext>
            </a:extLst>
          </p:cNvPr>
          <p:cNvSpPr>
            <a:spLocks noGrp="1"/>
          </p:cNvSpPr>
          <p:nvPr>
            <p:ph type="sldNum" sz="quarter" idx="12"/>
          </p:nvPr>
        </p:nvSpPr>
        <p:spPr/>
        <p:txBody>
          <a:bodyPr/>
          <a:lstStyle/>
          <a:p>
            <a:fld id="{D8B62ACA-CEA2-4F87-878B-008095AF21A4}" type="slidenum">
              <a:rPr lang="zh-TW" altLang="en-US" smtClean="0">
                <a:latin typeface="Calibri" panose="020F0502020204030204" pitchFamily="34" charset="0"/>
                <a:cs typeface="Calibri" panose="020F0502020204030204" pitchFamily="34" charset="0"/>
              </a:rPr>
              <a:t>5</a:t>
            </a:fld>
            <a:endParaRPr lang="zh-TW" altLang="en-US">
              <a:latin typeface="Calibri" panose="020F0502020204030204" pitchFamily="34" charset="0"/>
              <a:cs typeface="Calibri" panose="020F0502020204030204" pitchFamily="34" charset="0"/>
            </a:endParaRPr>
          </a:p>
        </p:txBody>
      </p:sp>
      <p:sp>
        <p:nvSpPr>
          <p:cNvPr id="4" name="文字方塊 3">
            <a:extLst>
              <a:ext uri="{FF2B5EF4-FFF2-40B4-BE49-F238E27FC236}">
                <a16:creationId xmlns:a16="http://schemas.microsoft.com/office/drawing/2014/main" id="{4D270F65-F8CC-3911-5190-5B325F7B2E8A}"/>
              </a:ext>
            </a:extLst>
          </p:cNvPr>
          <p:cNvSpPr txBox="1"/>
          <p:nvPr/>
        </p:nvSpPr>
        <p:spPr>
          <a:xfrm>
            <a:off x="1868170" y="635424"/>
            <a:ext cx="8303260" cy="954107"/>
          </a:xfrm>
          <a:prstGeom prst="rect">
            <a:avLst/>
          </a:prstGeom>
          <a:noFill/>
        </p:spPr>
        <p:txBody>
          <a:bodyPr wrap="square">
            <a:spAutoFit/>
          </a:bodyPr>
          <a:lstStyle>
            <a:defPPr>
              <a:defRPr lang="zh-TW"/>
            </a:defPPr>
            <a:lvl1pPr>
              <a:defRPr sz="2800" b="1">
                <a:solidFill>
                  <a:srgbClr val="358B70"/>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dirty="0"/>
              <a:t>文獻探討的重要性</a:t>
            </a:r>
            <a:endParaRPr lang="en-US" altLang="zh-TW" dirty="0">
              <a:ea typeface="Calibri" panose="020F0502020204030204" pitchFamily="34" charset="0"/>
            </a:endParaRPr>
          </a:p>
          <a:p>
            <a:r>
              <a:rPr lang="en-US" altLang="zh-TW" b="0" dirty="0">
                <a:ea typeface="Calibri" panose="020F0502020204030204" pitchFamily="34" charset="0"/>
              </a:rPr>
              <a:t>The Importance of the Literature Review</a:t>
            </a:r>
            <a:endParaRPr lang="zh-TW" altLang="zh-TW" b="0" dirty="0"/>
          </a:p>
        </p:txBody>
      </p:sp>
      <p:sp>
        <p:nvSpPr>
          <p:cNvPr id="5" name="文字方塊 4">
            <a:extLst>
              <a:ext uri="{FF2B5EF4-FFF2-40B4-BE49-F238E27FC236}">
                <a16:creationId xmlns:a16="http://schemas.microsoft.com/office/drawing/2014/main" id="{10B654F8-5FD9-6C2A-3941-58F7EB814036}"/>
              </a:ext>
            </a:extLst>
          </p:cNvPr>
          <p:cNvSpPr txBox="1"/>
          <p:nvPr/>
        </p:nvSpPr>
        <p:spPr>
          <a:xfrm>
            <a:off x="1868170" y="3263468"/>
            <a:ext cx="8672830" cy="3017877"/>
          </a:xfrm>
          <a:prstGeom prst="rect">
            <a:avLst/>
          </a:prstGeom>
          <a:noFill/>
        </p:spPr>
        <p:txBody>
          <a:bodyPr wrap="square">
            <a:spAutoFit/>
          </a:bodyPr>
          <a:lstStyle/>
          <a:p>
            <a:pPr marL="342900" indent="-342900" algn="just">
              <a:lnSpc>
                <a:spcPts val="2800"/>
              </a:lnSpc>
              <a:spcAft>
                <a:spcPts val="2400"/>
              </a:spcAft>
              <a:buFont typeface="Arial" panose="020B0604020202020204" pitchFamily="34" charset="0"/>
              <a:buChar char="•"/>
            </a:pPr>
            <a:r>
              <a:rPr lang="zh-TW" altLang="en-US" sz="2000" kern="0" dirty="0">
                <a:effectLst/>
                <a:latin typeface="Calibri" panose="020F0502020204030204" pitchFamily="34" charset="0"/>
                <a:ea typeface="微軟正黑體" panose="020B0604030504040204" pitchFamily="34" charset="-120"/>
                <a:cs typeface="Calibri" panose="020F0502020204030204" pitchFamily="34" charset="0"/>
              </a:rPr>
              <a:t>研究動機</a:t>
            </a:r>
            <a:r>
              <a:rPr lang="en-US" altLang="zh-TW" sz="2000" kern="0" dirty="0">
                <a:latin typeface="Calibri" panose="020F0502020204030204" pitchFamily="34" charset="0"/>
                <a:ea typeface="Calibri" panose="020F0502020204030204" pitchFamily="34" charset="0"/>
                <a:cs typeface="Calibri" panose="020F0502020204030204" pitchFamily="34" charset="0"/>
              </a:rPr>
              <a:t> (Research Motivation)</a:t>
            </a:r>
          </a:p>
          <a:p>
            <a:pPr marL="342900" indent="-342900" algn="just">
              <a:lnSpc>
                <a:spcPts val="3000"/>
              </a:lnSpc>
              <a:spcAft>
                <a:spcPts val="600"/>
              </a:spcAft>
              <a:buFont typeface="Arial" panose="020B0604020202020204" pitchFamily="34" charset="0"/>
              <a:buChar char="•"/>
            </a:pPr>
            <a:r>
              <a:rPr lang="zh-TW" altLang="en-US" sz="2000" b="1" kern="0" dirty="0">
                <a:effectLst/>
                <a:latin typeface="Calibri" panose="020F0502020204030204" pitchFamily="34" charset="0"/>
                <a:ea typeface="微軟正黑體" panose="020B0604030504040204" pitchFamily="34" charset="-120"/>
                <a:cs typeface="Calibri" panose="020F0502020204030204" pitchFamily="34" charset="0"/>
              </a:rPr>
              <a:t>研究問題 </a:t>
            </a:r>
            <a:r>
              <a:rPr lang="en-US" altLang="zh-TW" sz="2000" b="1" kern="0" dirty="0">
                <a:effectLst/>
                <a:latin typeface="Calibri" panose="020F0502020204030204" pitchFamily="34" charset="0"/>
                <a:ea typeface="Calibri" panose="020F0502020204030204" pitchFamily="34" charset="0"/>
                <a:cs typeface="Calibri" panose="020F0502020204030204" pitchFamily="34" charset="0"/>
              </a:rPr>
              <a:t>(Research Question)</a:t>
            </a:r>
            <a:r>
              <a:rPr lang="zh-TW" altLang="en-US" sz="2000" b="1" kern="0" dirty="0">
                <a:effectLst/>
                <a:latin typeface="Calibri" panose="020F0502020204030204" pitchFamily="34" charset="0"/>
                <a:ea typeface="Calibri" panose="020F0502020204030204" pitchFamily="34" charset="0"/>
                <a:cs typeface="Calibri" panose="020F0502020204030204" pitchFamily="34" charset="0"/>
              </a:rPr>
              <a:t>：</a:t>
            </a:r>
            <a:endParaRPr lang="en-US" altLang="zh-TW" sz="2000" b="1" kern="0" dirty="0">
              <a:effectLst/>
              <a:latin typeface="Calibri" panose="020F0502020204030204" pitchFamily="34" charset="0"/>
              <a:ea typeface="Calibri" panose="020F0502020204030204" pitchFamily="34" charset="0"/>
              <a:cs typeface="Calibri" panose="020F0502020204030204" pitchFamily="34" charset="0"/>
            </a:endParaRPr>
          </a:p>
          <a:p>
            <a:pPr marL="756000" indent="-342900" algn="just">
              <a:lnSpc>
                <a:spcPts val="3000"/>
              </a:lnSpc>
              <a:buFont typeface="Wingdings" panose="05000000000000000000" pitchFamily="2" charset="2"/>
              <a:buChar char="Ø"/>
            </a:pPr>
            <a:r>
              <a:rPr lang="en-US" altLang="zh-TW" sz="24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The literature review </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is crucial in defining the research question:</a:t>
            </a:r>
            <a:endParaRPr lang="en-US" altLang="zh-TW" sz="2000" b="1" kern="0" dirty="0">
              <a:effectLst/>
              <a:latin typeface="Calibri" panose="020F0502020204030204" pitchFamily="34" charset="0"/>
              <a:ea typeface="Calibri" panose="020F0502020204030204" pitchFamily="34" charset="0"/>
              <a:cs typeface="Calibri" panose="020F0502020204030204" pitchFamily="34" charset="0"/>
            </a:endParaRPr>
          </a:p>
          <a:p>
            <a:pPr marL="756000" indent="-342900" algn="just">
              <a:lnSpc>
                <a:spcPts val="3000"/>
              </a:lnSpc>
              <a:buFont typeface="Wingdings" panose="05000000000000000000" pitchFamily="2" charset="2"/>
              <a:buChar char="Ø"/>
            </a:pPr>
            <a:r>
              <a:rPr lang="en-US" altLang="zh-TW" sz="2000" dirty="0">
                <a:solidFill>
                  <a:srgbClr val="0D0D0D"/>
                </a:solidFill>
                <a:latin typeface="Calibri" panose="020F0502020204030204" pitchFamily="34" charset="0"/>
                <a:ea typeface="Calibri" panose="020F0502020204030204" pitchFamily="34" charset="0"/>
                <a:cs typeface="Calibri" panose="020F0502020204030204" pitchFamily="34" charset="0"/>
              </a:rPr>
              <a:t>Delineating w</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hat is </a:t>
            </a:r>
            <a:r>
              <a:rPr lang="en-US" altLang="zh-TW" sz="20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already known </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and </a:t>
            </a:r>
            <a:r>
              <a:rPr lang="en-US" altLang="zh-TW" sz="20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what remains unknown</a:t>
            </a:r>
          </a:p>
          <a:p>
            <a:pPr marL="756000" indent="-342900" algn="just">
              <a:lnSpc>
                <a:spcPts val="3000"/>
              </a:lnSpc>
              <a:spcAft>
                <a:spcPts val="2400"/>
              </a:spcAft>
              <a:buFont typeface="Wingdings" panose="05000000000000000000" pitchFamily="2" charset="2"/>
              <a:buChar char="Ø"/>
            </a:pPr>
            <a:r>
              <a:rPr lang="en-US" altLang="zh-TW" sz="2000" dirty="0">
                <a:solidFill>
                  <a:srgbClr val="0D0D0D"/>
                </a:solidFill>
                <a:latin typeface="Calibri" panose="020F0502020204030204" pitchFamily="34" charset="0"/>
                <a:ea typeface="Calibri" panose="020F0502020204030204" pitchFamily="34" charset="0"/>
                <a:cs typeface="Calibri" panose="020F0502020204030204" pitchFamily="34" charset="0"/>
              </a:rPr>
              <a:t>I</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dentifying </a:t>
            </a:r>
            <a:r>
              <a:rPr lang="en-US" altLang="zh-TW" sz="20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gaps </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or areas where further investigation is needed. </a:t>
            </a:r>
            <a:endParaRPr lang="en-US" altLang="zh-TW" sz="2000" b="1" kern="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ts val="2800"/>
              </a:lnSpc>
              <a:buFont typeface="Arial" panose="020B0604020202020204" pitchFamily="34" charset="0"/>
              <a:buChar char="•"/>
            </a:pPr>
            <a:r>
              <a:rPr lang="zh-TW" altLang="en-US" sz="2000" kern="0" dirty="0">
                <a:latin typeface="Calibri" panose="020F0502020204030204" pitchFamily="34" charset="0"/>
                <a:ea typeface="微軟正黑體" panose="020B0604030504040204" pitchFamily="34" charset="-120"/>
                <a:cs typeface="Calibri" panose="020F0502020204030204" pitchFamily="34" charset="0"/>
              </a:rPr>
              <a:t>研究目的 </a:t>
            </a:r>
            <a:r>
              <a:rPr lang="en-US" altLang="zh-TW" sz="2000" kern="0" dirty="0">
                <a:latin typeface="Calibri" panose="020F0502020204030204" pitchFamily="34" charset="0"/>
                <a:ea typeface="Calibri" panose="020F0502020204030204" pitchFamily="34" charset="0"/>
                <a:cs typeface="Calibri" panose="020F0502020204030204" pitchFamily="34" charset="0"/>
              </a:rPr>
              <a:t>(Research Objective)</a:t>
            </a:r>
            <a:endParaRPr lang="zh-TW" altLang="zh-TW" sz="2000" kern="100" dirty="0">
              <a:effectLst/>
              <a:latin typeface="Calibri" panose="020F0502020204030204" pitchFamily="34" charset="0"/>
              <a:ea typeface="微軟正黑體" panose="020B0604030504040204" pitchFamily="34" charset="-120"/>
              <a:cs typeface="Calibri" panose="020F0502020204030204" pitchFamily="34" charset="0"/>
            </a:endParaRPr>
          </a:p>
        </p:txBody>
      </p:sp>
      <p:sp>
        <p:nvSpPr>
          <p:cNvPr id="6" name="文字方塊 5">
            <a:extLst>
              <a:ext uri="{FF2B5EF4-FFF2-40B4-BE49-F238E27FC236}">
                <a16:creationId xmlns:a16="http://schemas.microsoft.com/office/drawing/2014/main" id="{A0A664B3-F0AB-3738-21A1-89D6D43D7E5B}"/>
              </a:ext>
            </a:extLst>
          </p:cNvPr>
          <p:cNvSpPr txBox="1"/>
          <p:nvPr/>
        </p:nvSpPr>
        <p:spPr>
          <a:xfrm>
            <a:off x="1868170" y="1995480"/>
            <a:ext cx="6868160" cy="830997"/>
          </a:xfrm>
          <a:prstGeom prst="rect">
            <a:avLst/>
          </a:prstGeom>
          <a:noFill/>
        </p:spPr>
        <p:txBody>
          <a:bodyPr wrap="square">
            <a:spAutoFit/>
          </a:bodyPr>
          <a:lstStyle>
            <a:defPPr>
              <a:defRPr lang="zh-TW"/>
            </a:defPPr>
            <a:lvl1pPr>
              <a:defRPr sz="2800" b="1">
                <a:solidFill>
                  <a:srgbClr val="358B70"/>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sz="2400" dirty="0">
                <a:solidFill>
                  <a:schemeClr val="tx1"/>
                </a:solidFill>
              </a:rPr>
              <a:t>論文前言撰寫</a:t>
            </a:r>
            <a:endParaRPr lang="en-US" altLang="zh-TW" sz="2400" dirty="0">
              <a:solidFill>
                <a:schemeClr val="tx1"/>
              </a:solidFill>
              <a:ea typeface="Calibri" panose="020F0502020204030204" pitchFamily="34" charset="0"/>
            </a:endParaRPr>
          </a:p>
          <a:p>
            <a:r>
              <a:rPr lang="en-US" altLang="zh-TW" sz="2400" b="0" dirty="0">
                <a:solidFill>
                  <a:schemeClr val="tx1"/>
                </a:solidFill>
                <a:ea typeface="Calibri" panose="020F0502020204030204" pitchFamily="34" charset="0"/>
              </a:rPr>
              <a:t>The</a:t>
            </a:r>
            <a:r>
              <a:rPr lang="zh-TW" altLang="en-US" sz="2400" b="0" dirty="0">
                <a:solidFill>
                  <a:schemeClr val="tx1"/>
                </a:solidFill>
              </a:rPr>
              <a:t> </a:t>
            </a:r>
            <a:r>
              <a:rPr lang="en-US" altLang="zh-TW" sz="2400" b="0" dirty="0">
                <a:solidFill>
                  <a:schemeClr val="tx1"/>
                </a:solidFill>
                <a:ea typeface="Calibri" panose="020F0502020204030204" pitchFamily="34" charset="0"/>
              </a:rPr>
              <a:t>Introduction Writing for a Thesis</a:t>
            </a:r>
            <a:endParaRPr lang="zh-TW" altLang="zh-TW" sz="2400" b="0" dirty="0">
              <a:solidFill>
                <a:schemeClr val="tx1"/>
              </a:solidFill>
            </a:endParaRPr>
          </a:p>
        </p:txBody>
      </p:sp>
    </p:spTree>
    <p:extLst>
      <p:ext uri="{BB962C8B-B14F-4D97-AF65-F5344CB8AC3E}">
        <p14:creationId xmlns:p14="http://schemas.microsoft.com/office/powerpoint/2010/main" val="128216697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0A9EAD7-90C4-99CD-D98D-C538112DE2E5}"/>
              </a:ext>
            </a:extLst>
          </p:cNvPr>
          <p:cNvSpPr>
            <a:spLocks noGrp="1"/>
          </p:cNvSpPr>
          <p:nvPr>
            <p:ph type="sldNum" sz="quarter" idx="12"/>
          </p:nvPr>
        </p:nvSpPr>
        <p:spPr/>
        <p:txBody>
          <a:bodyPr/>
          <a:lstStyle/>
          <a:p>
            <a:fld id="{D8B62ACA-CEA2-4F87-878B-008095AF21A4}" type="slidenum">
              <a:rPr lang="zh-TW" altLang="en-US" smtClean="0"/>
              <a:t>6</a:t>
            </a:fld>
            <a:endParaRPr lang="zh-TW" altLang="en-US"/>
          </a:p>
        </p:txBody>
      </p:sp>
      <p:pic>
        <p:nvPicPr>
          <p:cNvPr id="3" name="圖片 2">
            <a:extLst>
              <a:ext uri="{FF2B5EF4-FFF2-40B4-BE49-F238E27FC236}">
                <a16:creationId xmlns:a16="http://schemas.microsoft.com/office/drawing/2014/main" id="{E83527B1-EFC5-B534-5C07-559AC36708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18" t="10824" r="2599" b="5965"/>
          <a:stretch/>
        </p:blipFill>
        <p:spPr>
          <a:xfrm>
            <a:off x="2133600" y="1717039"/>
            <a:ext cx="7731760" cy="3779521"/>
          </a:xfrm>
          <a:prstGeom prst="rect">
            <a:avLst/>
          </a:prstGeom>
          <a:solidFill>
            <a:schemeClr val="tx2">
              <a:lumMod val="10000"/>
              <a:lumOff val="90000"/>
            </a:schemeClr>
          </a:solidFill>
          <a:ln>
            <a:noFill/>
          </a:ln>
        </p:spPr>
      </p:pic>
      <p:sp>
        <p:nvSpPr>
          <p:cNvPr id="4" name="矩形 3">
            <a:extLst>
              <a:ext uri="{FF2B5EF4-FFF2-40B4-BE49-F238E27FC236}">
                <a16:creationId xmlns:a16="http://schemas.microsoft.com/office/drawing/2014/main" id="{29415A69-F542-1467-D945-8AF8775202B3}"/>
              </a:ext>
            </a:extLst>
          </p:cNvPr>
          <p:cNvSpPr/>
          <p:nvPr/>
        </p:nvSpPr>
        <p:spPr>
          <a:xfrm>
            <a:off x="8026400" y="2275840"/>
            <a:ext cx="548640" cy="32512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DD77F8F1-2330-EE42-9AD7-170E08AAA402}"/>
              </a:ext>
            </a:extLst>
          </p:cNvPr>
          <p:cNvSpPr/>
          <p:nvPr/>
        </p:nvSpPr>
        <p:spPr>
          <a:xfrm>
            <a:off x="5892800" y="2976880"/>
            <a:ext cx="548640" cy="32512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706D5656-3D38-5E3F-07A2-92A48237BD67}"/>
              </a:ext>
            </a:extLst>
          </p:cNvPr>
          <p:cNvSpPr/>
          <p:nvPr/>
        </p:nvSpPr>
        <p:spPr>
          <a:xfrm>
            <a:off x="5740400" y="3515360"/>
            <a:ext cx="548640" cy="32512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2454926F-B5EF-6B3E-CF16-E775D4B126ED}"/>
              </a:ext>
            </a:extLst>
          </p:cNvPr>
          <p:cNvSpPr/>
          <p:nvPr/>
        </p:nvSpPr>
        <p:spPr>
          <a:xfrm>
            <a:off x="6024880" y="3992880"/>
            <a:ext cx="548640" cy="32512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9F0F0403-FA53-0FA3-43E7-CB23C57CA9AB}"/>
              </a:ext>
            </a:extLst>
          </p:cNvPr>
          <p:cNvSpPr/>
          <p:nvPr/>
        </p:nvSpPr>
        <p:spPr>
          <a:xfrm>
            <a:off x="5039360" y="4165600"/>
            <a:ext cx="548640" cy="32512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0B6340A6-F0FD-9C3C-3AC8-07A54AECA53C}"/>
              </a:ext>
            </a:extLst>
          </p:cNvPr>
          <p:cNvSpPr/>
          <p:nvPr/>
        </p:nvSpPr>
        <p:spPr>
          <a:xfrm>
            <a:off x="4003040" y="2377440"/>
            <a:ext cx="548640" cy="32512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1E6B7864-A73D-2E09-C09C-1874946C291B}"/>
              </a:ext>
            </a:extLst>
          </p:cNvPr>
          <p:cNvSpPr/>
          <p:nvPr/>
        </p:nvSpPr>
        <p:spPr>
          <a:xfrm>
            <a:off x="4226560" y="3637279"/>
            <a:ext cx="548640" cy="325121"/>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C869A5A0-DEE9-A86D-DDE5-FED77FB624E3}"/>
              </a:ext>
            </a:extLst>
          </p:cNvPr>
          <p:cNvSpPr/>
          <p:nvPr/>
        </p:nvSpPr>
        <p:spPr>
          <a:xfrm>
            <a:off x="2459990" y="2235200"/>
            <a:ext cx="985520" cy="41656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rgbClr val="002060"/>
                </a:solidFill>
                <a:latin typeface="微軟正黑體" panose="020B0604030504040204" pitchFamily="34" charset="-120"/>
                <a:ea typeface="微軟正黑體" panose="020B0604030504040204" pitchFamily="34" charset="-120"/>
              </a:rPr>
              <a:t>領導</a:t>
            </a:r>
          </a:p>
        </p:txBody>
      </p:sp>
      <p:sp>
        <p:nvSpPr>
          <p:cNvPr id="14" name="矩形 13">
            <a:extLst>
              <a:ext uri="{FF2B5EF4-FFF2-40B4-BE49-F238E27FC236}">
                <a16:creationId xmlns:a16="http://schemas.microsoft.com/office/drawing/2014/main" id="{BCED110B-6046-DFC6-62A7-26E6848140A5}"/>
              </a:ext>
            </a:extLst>
          </p:cNvPr>
          <p:cNvSpPr/>
          <p:nvPr/>
        </p:nvSpPr>
        <p:spPr>
          <a:xfrm>
            <a:off x="5720080" y="2788920"/>
            <a:ext cx="1259840" cy="41656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rgbClr val="002060"/>
                </a:solidFill>
                <a:latin typeface="微軟正黑體" panose="020B0604030504040204" pitchFamily="34" charset="-120"/>
                <a:ea typeface="微軟正黑體" panose="020B0604030504040204" pitchFamily="34" charset="-120"/>
              </a:rPr>
              <a:t>知識隱藏</a:t>
            </a:r>
          </a:p>
        </p:txBody>
      </p:sp>
      <p:sp>
        <p:nvSpPr>
          <p:cNvPr id="15" name="矩形 14">
            <a:extLst>
              <a:ext uri="{FF2B5EF4-FFF2-40B4-BE49-F238E27FC236}">
                <a16:creationId xmlns:a16="http://schemas.microsoft.com/office/drawing/2014/main" id="{C7066DF2-EFA1-15F6-418D-E298BFBC6D7F}"/>
              </a:ext>
            </a:extLst>
          </p:cNvPr>
          <p:cNvSpPr/>
          <p:nvPr/>
        </p:nvSpPr>
        <p:spPr>
          <a:xfrm>
            <a:off x="8585200" y="2580640"/>
            <a:ext cx="1259840" cy="416560"/>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rgbClr val="002060"/>
                </a:solidFill>
                <a:latin typeface="微軟正黑體" panose="020B0604030504040204" pitchFamily="34" charset="-120"/>
                <a:ea typeface="微軟正黑體" panose="020B0604030504040204" pitchFamily="34" charset="-120"/>
              </a:rPr>
              <a:t>創新氛圍</a:t>
            </a:r>
          </a:p>
        </p:txBody>
      </p:sp>
      <p:sp>
        <p:nvSpPr>
          <p:cNvPr id="5" name="文字方塊 4">
            <a:extLst>
              <a:ext uri="{FF2B5EF4-FFF2-40B4-BE49-F238E27FC236}">
                <a16:creationId xmlns:a16="http://schemas.microsoft.com/office/drawing/2014/main" id="{AA6A632B-C13B-8E12-710A-68514A78D1FE}"/>
              </a:ext>
            </a:extLst>
          </p:cNvPr>
          <p:cNvSpPr txBox="1"/>
          <p:nvPr/>
        </p:nvSpPr>
        <p:spPr>
          <a:xfrm>
            <a:off x="1991360" y="848379"/>
            <a:ext cx="6096000" cy="461665"/>
          </a:xfrm>
          <a:prstGeom prst="rect">
            <a:avLst/>
          </a:prstGeom>
          <a:noFill/>
        </p:spPr>
        <p:txBody>
          <a:bodyPr wrap="square">
            <a:spAutoFit/>
          </a:bodyPr>
          <a:lstStyle/>
          <a:p>
            <a:r>
              <a:rPr lang="zh-TW" altLang="en-US" sz="24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關鍵詞 </a:t>
            </a:r>
            <a:r>
              <a:rPr lang="en-US" altLang="zh-TW" sz="2400" b="1" dirty="0">
                <a:solidFill>
                  <a:srgbClr val="002060"/>
                </a:solidFill>
                <a:latin typeface="Calibri" panose="020F0502020204030204" pitchFamily="34" charset="0"/>
                <a:ea typeface="微軟正黑體" panose="020B0604030504040204" pitchFamily="34" charset="-120"/>
                <a:cs typeface="Calibri" panose="020F0502020204030204" pitchFamily="34" charset="0"/>
              </a:rPr>
              <a:t>- Keywords</a:t>
            </a:r>
            <a:endParaRPr lang="en-US" altLang="zh-TW" sz="2400" dirty="0">
              <a:solidFill>
                <a:srgbClr val="00206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903521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E1A6418-A62A-545C-8A99-333938A472A8}"/>
              </a:ext>
            </a:extLst>
          </p:cNvPr>
          <p:cNvSpPr>
            <a:spLocks noGrp="1"/>
          </p:cNvSpPr>
          <p:nvPr>
            <p:ph type="sldNum" sz="quarter" idx="12"/>
          </p:nvPr>
        </p:nvSpPr>
        <p:spPr/>
        <p:txBody>
          <a:bodyPr/>
          <a:lstStyle/>
          <a:p>
            <a:fld id="{D8B62ACA-CEA2-4F87-878B-008095AF21A4}" type="slidenum">
              <a:rPr lang="zh-TW" altLang="en-US" smtClean="0"/>
              <a:t>7</a:t>
            </a:fld>
            <a:endParaRPr lang="zh-TW" altLang="en-US"/>
          </a:p>
        </p:txBody>
      </p:sp>
      <p:sp>
        <p:nvSpPr>
          <p:cNvPr id="4" name="文字方塊 3">
            <a:extLst>
              <a:ext uri="{FF2B5EF4-FFF2-40B4-BE49-F238E27FC236}">
                <a16:creationId xmlns:a16="http://schemas.microsoft.com/office/drawing/2014/main" id="{41730468-9E5B-91D6-614B-563870C0F3F7}"/>
              </a:ext>
            </a:extLst>
          </p:cNvPr>
          <p:cNvSpPr txBox="1"/>
          <p:nvPr/>
        </p:nvSpPr>
        <p:spPr>
          <a:xfrm>
            <a:off x="688340" y="1669856"/>
            <a:ext cx="10815320" cy="4423647"/>
          </a:xfrm>
          <a:prstGeom prst="rect">
            <a:avLst/>
          </a:prstGeom>
          <a:noFill/>
        </p:spPr>
        <p:txBody>
          <a:bodyPr wrap="square">
            <a:spAutoFit/>
          </a:bodyPr>
          <a:lstStyle/>
          <a:p>
            <a:pPr>
              <a:lnSpc>
                <a:spcPts val="2500"/>
              </a:lnSpc>
            </a:pPr>
            <a:r>
              <a:rPr lang="zh-TW" altLang="en-US" sz="19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利用以下方法及適當的關鍵字和搜索字串，取得與論文或研究主題相關的文獻。</a:t>
            </a:r>
            <a:endParaRPr lang="en-US" altLang="zh-TW" sz="19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ts val="2500"/>
              </a:lnSpc>
              <a:spcAft>
                <a:spcPts val="2000"/>
              </a:spcAft>
            </a:pPr>
            <a:r>
              <a:rPr lang="en-US" altLang="zh-TW" sz="1900"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To obtain relevant literature related to your paper or thesis topics, use the following approaches with appropriate keywords and search strings:</a:t>
            </a:r>
          </a:p>
          <a:p>
            <a:pPr marL="285750" indent="-285750">
              <a:lnSpc>
                <a:spcPts val="2400"/>
              </a:lnSpc>
              <a:buFont typeface="Wingdings" panose="05000000000000000000" pitchFamily="2" charset="2"/>
              <a:buChar char="l"/>
            </a:pPr>
            <a:r>
              <a:rPr lang="en-US" altLang="zh-TW" sz="19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ChatGPT 4o: </a:t>
            </a:r>
            <a:r>
              <a:rPr lang="zh-TW" altLang="en-US" sz="19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利用</a:t>
            </a:r>
            <a:r>
              <a:rPr lang="en-US" altLang="zh-TW" sz="19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ChatGPT 4o</a:t>
            </a:r>
            <a:r>
              <a:rPr lang="zh-TW" altLang="en-US" sz="19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進行精確搜尋，可取得相關學術論文的全文</a:t>
            </a:r>
            <a:endParaRPr lang="en-US" altLang="zh-TW" sz="19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000" lvl="0">
              <a:lnSpc>
                <a:spcPts val="2400"/>
              </a:lnSpc>
              <a:spcAft>
                <a:spcPts val="1800"/>
              </a:spcAft>
              <a:buSzPts val="1000"/>
              <a:tabLst>
                <a:tab pos="457200" algn="l"/>
              </a:tabLst>
            </a:pPr>
            <a:r>
              <a:rPr lang="en-US" altLang="zh-TW" sz="19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Using ChatGPT 4o to precisely search for </a:t>
            </a:r>
            <a:r>
              <a:rPr lang="en-US" altLang="zh-TW" sz="1900" kern="0"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en-US" altLang="zh-TW" sz="19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ccessing </a:t>
            </a:r>
            <a:r>
              <a:rPr lang="en-US" altLang="zh-TW" sz="1900" kern="0" dirty="0">
                <a:solidFill>
                  <a:srgbClr val="0070C0"/>
                </a:solidFill>
                <a:latin typeface="Calibri" panose="020F0502020204030204" pitchFamily="34" charset="0"/>
                <a:ea typeface="Calibri" panose="020F0502020204030204" pitchFamily="34" charset="0"/>
                <a:cs typeface="Calibri" panose="020F0502020204030204" pitchFamily="34" charset="0"/>
              </a:rPr>
              <a:t>f</a:t>
            </a:r>
            <a:r>
              <a:rPr lang="en-US" altLang="zh-TW" sz="19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ull texts.</a:t>
            </a:r>
          </a:p>
          <a:p>
            <a:pPr marL="342000" indent="-342000">
              <a:lnSpc>
                <a:spcPts val="2400"/>
              </a:lnSpc>
              <a:buSzPts val="1000"/>
              <a:buFont typeface="Wingdings" panose="05000000000000000000" pitchFamily="2" charset="2"/>
              <a:buChar char="l"/>
              <a:tabLst>
                <a:tab pos="457200" algn="l"/>
              </a:tabLst>
            </a:pPr>
            <a:r>
              <a:rPr lang="en-US" altLang="zh-TW" sz="19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Google Fishing (</a:t>
            </a:r>
            <a:r>
              <a:rPr lang="zh-TW" altLang="en-US" sz="19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谷哥釣魚</a:t>
            </a:r>
            <a:r>
              <a:rPr lang="en-US" altLang="zh-TW" sz="1900" b="1"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a:t>
            </a:r>
            <a:r>
              <a:rPr lang="en-US" altLang="zh-TW" sz="1900" b="1" dirty="0">
                <a:solidFill>
                  <a:srgbClr val="0D0D0D"/>
                </a:solidFill>
                <a:latin typeface="Calibri" panose="020F0502020204030204" pitchFamily="34" charset="0"/>
                <a:ea typeface="Calibri" panose="020F0502020204030204" pitchFamily="34" charset="0"/>
                <a:cs typeface="Calibri" panose="020F0502020204030204" pitchFamily="34" charset="0"/>
              </a:rPr>
              <a:t>:</a:t>
            </a:r>
            <a:r>
              <a:rPr lang="zh-TW" altLang="en-US" sz="1900" b="1" dirty="0">
                <a:solidFill>
                  <a:srgbClr val="0D0D0D"/>
                </a:solidFill>
                <a:latin typeface="Calibri" panose="020F0502020204030204" pitchFamily="34" charset="0"/>
                <a:ea typeface="微軟正黑體" panose="020B0604030504040204" pitchFamily="34" charset="-120"/>
                <a:cs typeface="Calibri" panose="020F0502020204030204" pitchFamily="34" charset="0"/>
              </a:rPr>
              <a:t> </a:t>
            </a:r>
            <a:r>
              <a:rPr lang="zh-TW" altLang="en-US" sz="19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直接使用</a:t>
            </a:r>
            <a:r>
              <a:rPr lang="en-US" altLang="zh-TW" sz="19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Google</a:t>
            </a:r>
            <a:r>
              <a:rPr lang="zh-TW" altLang="en-US" sz="19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搜尋公開可下載的研究論文。</a:t>
            </a:r>
            <a:endParaRPr lang="en-US" altLang="zh-TW" sz="19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000" lvl="0">
              <a:lnSpc>
                <a:spcPts val="2400"/>
              </a:lnSpc>
              <a:spcAft>
                <a:spcPts val="1800"/>
              </a:spcAft>
              <a:buSzPts val="1000"/>
              <a:tabLst>
                <a:tab pos="457200" algn="l"/>
              </a:tabLst>
            </a:pPr>
            <a:r>
              <a:rPr lang="en-US" altLang="zh-TW" sz="1900"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Use Google to directly search  for and download openly accessible papers.</a:t>
            </a:r>
          </a:p>
          <a:p>
            <a:pPr marL="285750" indent="-285750">
              <a:lnSpc>
                <a:spcPts val="2400"/>
              </a:lnSpc>
              <a:buSzPts val="1000"/>
              <a:buFont typeface="Wingdings" panose="05000000000000000000" pitchFamily="2" charset="2"/>
              <a:buChar char="l"/>
              <a:tabLst>
                <a:tab pos="457200" algn="l"/>
              </a:tabLst>
            </a:pPr>
            <a:r>
              <a:rPr lang="en-US" altLang="zh-TW" sz="19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Semantic Scholar</a:t>
            </a:r>
            <a:r>
              <a:rPr lang="en-US" altLang="zh-TW" sz="19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zh-TW" altLang="en-US" sz="1900" b="0" i="0" dirty="0">
                <a:solidFill>
                  <a:srgbClr val="0D0D0D"/>
                </a:solidFill>
                <a:effectLst/>
                <a:latin typeface="ui-sans-serif"/>
              </a:rPr>
              <a:t>使用</a:t>
            </a:r>
            <a:r>
              <a:rPr lang="en-US" altLang="zh-TW" sz="1900" b="0" i="0" dirty="0">
                <a:solidFill>
                  <a:srgbClr val="0D0D0D"/>
                </a:solidFill>
                <a:effectLst/>
                <a:latin typeface="ui-sans-serif"/>
              </a:rPr>
              <a:t>Semantic Scholar</a:t>
            </a:r>
            <a:r>
              <a:rPr lang="zh-TW" altLang="en-US" sz="1900" b="0" i="0" dirty="0">
                <a:solidFill>
                  <a:srgbClr val="0D0D0D"/>
                </a:solidFill>
                <a:effectLst/>
                <a:latin typeface="ui-sans-serif"/>
              </a:rPr>
              <a:t>探索高品質的研究論文及其引用網絡。</a:t>
            </a:r>
            <a:endParaRPr lang="en-US" altLang="zh-TW" sz="1900" b="0" i="0" dirty="0">
              <a:solidFill>
                <a:srgbClr val="0D0D0D"/>
              </a:solidFill>
              <a:effectLst/>
              <a:latin typeface="ui-sans-serif"/>
            </a:endParaRPr>
          </a:p>
          <a:p>
            <a:pPr marL="342000">
              <a:lnSpc>
                <a:spcPts val="2400"/>
              </a:lnSpc>
              <a:spcAft>
                <a:spcPts val="1800"/>
              </a:spcAft>
              <a:buSzPts val="1000"/>
              <a:tabLst>
                <a:tab pos="457200" algn="l"/>
              </a:tabLst>
            </a:pPr>
            <a:r>
              <a:rPr lang="en-US" altLang="zh-TW" sz="1900" b="0" i="0" dirty="0">
                <a:solidFill>
                  <a:srgbClr val="0070C0"/>
                </a:solidFill>
                <a:effectLst/>
                <a:latin typeface="ui-sans-serif"/>
              </a:rPr>
              <a:t>Leverage Semantic Scholar to discover high-quality research papers and explore their citation networks.</a:t>
            </a:r>
          </a:p>
          <a:p>
            <a:pPr marL="342000" lvl="0" indent="-342000">
              <a:lnSpc>
                <a:spcPts val="2400"/>
              </a:lnSpc>
              <a:buSzPts val="1000"/>
              <a:buFont typeface="Wingdings" panose="05000000000000000000" pitchFamily="2" charset="2"/>
              <a:buChar char="l"/>
              <a:tabLst>
                <a:tab pos="457200" algn="l"/>
              </a:tabLst>
            </a:pPr>
            <a:r>
              <a:rPr lang="en-US" altLang="zh-TW" sz="19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Google Scholar</a:t>
            </a:r>
            <a:r>
              <a:rPr lang="en-US" altLang="zh-TW" sz="19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zh-TW" altLang="en-US" sz="19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使用</a:t>
            </a:r>
            <a:r>
              <a:rPr lang="en-US" altLang="zh-TW" sz="19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Google Scholar</a:t>
            </a:r>
            <a:r>
              <a:rPr lang="zh-TW" altLang="en-US" sz="19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搜索廣泛的學術文章和書籍。</a:t>
            </a:r>
            <a:endParaRPr lang="zh-TW" altLang="zh-TW" sz="1900" kern="100" dirty="0">
              <a:effectLst/>
              <a:latin typeface="Calibri" panose="020F0502020204030204" pitchFamily="34" charset="0"/>
              <a:ea typeface="微軟正黑體" panose="020B0604030504040204" pitchFamily="34" charset="-120"/>
              <a:cs typeface="Calibri" panose="020F0502020204030204" pitchFamily="34" charset="0"/>
            </a:endParaRPr>
          </a:p>
          <a:p>
            <a:pPr marL="342000" lvl="1">
              <a:lnSpc>
                <a:spcPts val="2400"/>
              </a:lnSpc>
              <a:buSzPts val="1000"/>
              <a:tabLst>
                <a:tab pos="914400" algn="l"/>
              </a:tabLst>
            </a:pPr>
            <a:r>
              <a:rPr lang="en-US" altLang="zh-TW" sz="1900"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Use Google Scholar to search for and access a comprehensive range of academic articles and books.</a:t>
            </a:r>
            <a:endParaRPr lang="en-US" altLang="zh-TW" sz="19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文字方塊 6">
            <a:extLst>
              <a:ext uri="{FF2B5EF4-FFF2-40B4-BE49-F238E27FC236}">
                <a16:creationId xmlns:a16="http://schemas.microsoft.com/office/drawing/2014/main" id="{2CB0D44A-40BB-CE3E-DC33-1AABB9C54BCE}"/>
              </a:ext>
            </a:extLst>
          </p:cNvPr>
          <p:cNvSpPr txBox="1"/>
          <p:nvPr/>
        </p:nvSpPr>
        <p:spPr>
          <a:xfrm>
            <a:off x="688340" y="452902"/>
            <a:ext cx="3058160" cy="954107"/>
          </a:xfrm>
          <a:prstGeom prst="rect">
            <a:avLst/>
          </a:prstGeom>
          <a:noFill/>
        </p:spPr>
        <p:txBody>
          <a:bodyPr wrap="square">
            <a:spAutoFit/>
          </a:bodyPr>
          <a:lstStyle/>
          <a:p>
            <a:r>
              <a:rPr lang="zh-TW" altLang="en-US" sz="2800" b="1" dirty="0">
                <a:solidFill>
                  <a:srgbClr val="358B70"/>
                </a:solidFill>
                <a:latin typeface="Calibri" panose="020F0502020204030204" pitchFamily="34" charset="0"/>
                <a:ea typeface="微軟正黑體" panose="020B0604030504040204" pitchFamily="34" charset="-120"/>
                <a:cs typeface="Calibri" panose="020F0502020204030204" pitchFamily="34" charset="0"/>
              </a:rPr>
              <a:t>取得文獻</a:t>
            </a:r>
            <a:endParaRPr lang="en-US" altLang="zh-TW" sz="2800" b="1" dirty="0">
              <a:solidFill>
                <a:srgbClr val="358B70"/>
              </a:solidFill>
              <a:latin typeface="Calibri" panose="020F0502020204030204" pitchFamily="34" charset="0"/>
              <a:ea typeface="微軟正黑體" panose="020B0604030504040204" pitchFamily="34" charset="-120"/>
              <a:cs typeface="Calibri" panose="020F0502020204030204" pitchFamily="34" charset="0"/>
            </a:endParaRPr>
          </a:p>
          <a:p>
            <a:pPr>
              <a:spcAft>
                <a:spcPts val="1200"/>
              </a:spcAft>
            </a:pPr>
            <a:r>
              <a:rPr lang="en-US" altLang="zh-TW" sz="2800" dirty="0">
                <a:solidFill>
                  <a:srgbClr val="358B70"/>
                </a:solidFill>
                <a:latin typeface="Calibri" panose="020F0502020204030204" pitchFamily="34" charset="0"/>
                <a:ea typeface="微軟正黑體" panose="020B0604030504040204" pitchFamily="34" charset="-120"/>
                <a:cs typeface="Calibri" panose="020F0502020204030204" pitchFamily="34" charset="0"/>
              </a:rPr>
              <a:t>Acquiring Literature</a:t>
            </a:r>
            <a:endParaRPr lang="en-US" altLang="zh-TW" sz="2400" dirty="0">
              <a:solidFill>
                <a:srgbClr val="358B70"/>
              </a:solidFill>
              <a:effectLst>
                <a:innerShdw blurRad="63500" dist="50800" dir="13500000">
                  <a:prstClr val="black">
                    <a:alpha val="50000"/>
                  </a:prstClr>
                </a:innerShdw>
              </a:effectLst>
              <a:latin typeface="Calibri" panose="020F0502020204030204" pitchFamily="34" charset="0"/>
              <a:ea typeface="Calibri" panose="020F0502020204030204" pitchFamily="34" charset="0"/>
              <a:cs typeface="Calibri" panose="020F0502020204030204" pitchFamily="34" charset="0"/>
            </a:endParaRPr>
          </a:p>
        </p:txBody>
      </p:sp>
      <p:sp>
        <p:nvSpPr>
          <p:cNvPr id="8" name="矩形 7">
            <a:extLst>
              <a:ext uri="{FF2B5EF4-FFF2-40B4-BE49-F238E27FC236}">
                <a16:creationId xmlns:a16="http://schemas.microsoft.com/office/drawing/2014/main" id="{103BB532-5108-8D40-39F2-0F9F4E05EC76}"/>
              </a:ext>
            </a:extLst>
          </p:cNvPr>
          <p:cNvSpPr/>
          <p:nvPr/>
        </p:nvSpPr>
        <p:spPr>
          <a:xfrm>
            <a:off x="688340" y="2814320"/>
            <a:ext cx="10568940" cy="792480"/>
          </a:xfrm>
          <a:prstGeom prst="rect">
            <a:avLst/>
          </a:pr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348B4AE5-4141-DB4A-06D2-C7C035A975E3}"/>
              </a:ext>
            </a:extLst>
          </p:cNvPr>
          <p:cNvSpPr/>
          <p:nvPr/>
        </p:nvSpPr>
        <p:spPr>
          <a:xfrm>
            <a:off x="1143000" y="6356350"/>
            <a:ext cx="2146300" cy="260350"/>
          </a:xfrm>
          <a:prstGeom prst="rect">
            <a:avLst/>
          </a:prstGeom>
          <a:noFill/>
          <a:ln w="31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i="1" dirty="0">
                <a:solidFill>
                  <a:srgbClr val="002060"/>
                </a:solidFill>
              </a:rPr>
              <a:t>Online demo</a:t>
            </a:r>
            <a:endParaRPr lang="zh-TW" altLang="en-US" i="1" dirty="0">
              <a:solidFill>
                <a:srgbClr val="002060"/>
              </a:solidFill>
            </a:endParaRPr>
          </a:p>
        </p:txBody>
      </p:sp>
    </p:spTree>
    <p:extLst>
      <p:ext uri="{BB962C8B-B14F-4D97-AF65-F5344CB8AC3E}">
        <p14:creationId xmlns:p14="http://schemas.microsoft.com/office/powerpoint/2010/main" val="205863244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79C1AB8-0E9F-4449-4206-7C81FAAD9B08}"/>
              </a:ext>
            </a:extLst>
          </p:cNvPr>
          <p:cNvSpPr>
            <a:spLocks noGrp="1"/>
          </p:cNvSpPr>
          <p:nvPr>
            <p:ph type="sldNum" sz="quarter" idx="12"/>
          </p:nvPr>
        </p:nvSpPr>
        <p:spPr/>
        <p:txBody>
          <a:bodyPr/>
          <a:lstStyle/>
          <a:p>
            <a:fld id="{D8B62ACA-CEA2-4F87-878B-008095AF21A4}" type="slidenum">
              <a:rPr lang="zh-TW" altLang="en-US" smtClean="0"/>
              <a:t>8</a:t>
            </a:fld>
            <a:endParaRPr lang="zh-TW" altLang="en-US"/>
          </a:p>
        </p:txBody>
      </p:sp>
      <p:sp>
        <p:nvSpPr>
          <p:cNvPr id="4" name="文字方塊 3">
            <a:extLst>
              <a:ext uri="{FF2B5EF4-FFF2-40B4-BE49-F238E27FC236}">
                <a16:creationId xmlns:a16="http://schemas.microsoft.com/office/drawing/2014/main" id="{7A7FBCBD-E5AB-C314-8767-B00B380561D7}"/>
              </a:ext>
            </a:extLst>
          </p:cNvPr>
          <p:cNvSpPr txBox="1"/>
          <p:nvPr/>
        </p:nvSpPr>
        <p:spPr>
          <a:xfrm>
            <a:off x="1101091" y="1990407"/>
            <a:ext cx="5217160" cy="3360920"/>
          </a:xfrm>
          <a:prstGeom prst="rect">
            <a:avLst/>
          </a:prstGeom>
          <a:noFill/>
        </p:spPr>
        <p:txBody>
          <a:bodyPr wrap="square">
            <a:spAutoFit/>
          </a:bodyPr>
          <a:lstStyle/>
          <a:p>
            <a:pPr algn="just">
              <a:lnSpc>
                <a:spcPts val="2900"/>
              </a:lnSpc>
              <a:spcAft>
                <a:spcPts val="1200"/>
              </a:spcAft>
            </a:pPr>
            <a:r>
              <a:rPr lang="zh-TW" altLang="en-US"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主動引用： </a:t>
            </a:r>
            <a:endParaRPr lang="en-US" altLang="zh-TW"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endParaRPr>
          </a:p>
          <a:p>
            <a:pPr algn="just">
              <a:lnSpc>
                <a:spcPts val="2900"/>
              </a:lnSpc>
              <a:spcAft>
                <a:spcPts val="3000"/>
              </a:spcAft>
            </a:pPr>
            <a:r>
              <a:rPr lang="zh-TW" altLang="en-US"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撰寫內容前引用</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：在撰寫</a:t>
            </a:r>
            <a:r>
              <a:rPr lang="zh-TW" altLang="en-US" sz="2000" dirty="0">
                <a:solidFill>
                  <a:srgbClr val="0D0D0D"/>
                </a:solidFill>
                <a:latin typeface="Calibri" panose="020F0502020204030204" pitchFamily="34" charset="0"/>
                <a:ea typeface="微軟正黑體" panose="020B0604030504040204" pitchFamily="34" charset="-120"/>
                <a:cs typeface="Calibri" panose="020F0502020204030204" pitchFamily="34" charset="0"/>
              </a:rPr>
              <a:t>主</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要內容前，使用</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ChatGPT 4o</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搜尋</a:t>
            </a:r>
            <a:r>
              <a:rPr lang="en-US" altLang="zh-TW"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收集相關文獻。</a:t>
            </a:r>
          </a:p>
          <a:p>
            <a:pPr algn="just">
              <a:lnSpc>
                <a:spcPts val="2900"/>
              </a:lnSpc>
              <a:spcAft>
                <a:spcPts val="1200"/>
              </a:spcAft>
            </a:pPr>
            <a:r>
              <a:rPr lang="zh-TW" altLang="en-US"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被動引用： </a:t>
            </a:r>
            <a:endParaRPr lang="en-US" altLang="zh-TW"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endParaRPr>
          </a:p>
          <a:p>
            <a:pPr algn="just">
              <a:lnSpc>
                <a:spcPts val="2900"/>
              </a:lnSpc>
            </a:pPr>
            <a:r>
              <a:rPr lang="zh-TW" altLang="en-US" sz="2000" b="1" dirty="0">
                <a:solidFill>
                  <a:srgbClr val="0D0D0D"/>
                </a:solidFill>
                <a:latin typeface="Calibri" panose="020F0502020204030204" pitchFamily="34" charset="0"/>
                <a:ea typeface="微軟正黑體" panose="020B0604030504040204" pitchFamily="34" charset="-120"/>
                <a:cs typeface="Calibri" panose="020F0502020204030204" pitchFamily="34" charset="0"/>
              </a:rPr>
              <a:t>撰寫</a:t>
            </a:r>
            <a:r>
              <a:rPr lang="zh-TW" altLang="en-US" sz="2000" b="1"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內容後引用</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：在撰寫主要內容後，使用</a:t>
            </a:r>
            <a:r>
              <a:rPr lang="en-US" altLang="zh-TW" sz="2000" b="0" i="0" dirty="0">
                <a:solidFill>
                  <a:srgbClr val="0D0D0D"/>
                </a:solidFill>
                <a:effectLst/>
                <a:latin typeface="Calibri" panose="020F0502020204030204" pitchFamily="34" charset="0"/>
                <a:ea typeface="Calibri" panose="020F0502020204030204" pitchFamily="34" charset="0"/>
                <a:cs typeface="Calibri" panose="020F0502020204030204" pitchFamily="34" charset="0"/>
              </a:rPr>
              <a:t>ChatGPT 4o</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搜尋相關文獻。此法</a:t>
            </a:r>
            <a:r>
              <a:rPr lang="zh-TW" altLang="en-US" sz="2000" dirty="0">
                <a:solidFill>
                  <a:srgbClr val="0D0D0D"/>
                </a:solidFill>
                <a:latin typeface="Calibri" panose="020F0502020204030204" pitchFamily="34" charset="0"/>
                <a:ea typeface="微軟正黑體" panose="020B0604030504040204" pitchFamily="34" charset="-120"/>
                <a:cs typeface="Calibri" panose="020F0502020204030204" pitchFamily="34" charset="0"/>
              </a:rPr>
              <a:t>除</a:t>
            </a:r>
            <a:r>
              <a:rPr lang="zh-TW" altLang="en-US" sz="2000" b="0" i="0" dirty="0">
                <a:solidFill>
                  <a:srgbClr val="0D0D0D"/>
                </a:solidFill>
                <a:effectLst/>
                <a:latin typeface="Calibri" panose="020F0502020204030204" pitchFamily="34" charset="0"/>
                <a:ea typeface="微軟正黑體" panose="020B0604030504040204" pitchFamily="34" charset="-120"/>
                <a:cs typeface="Calibri" panose="020F0502020204030204" pitchFamily="34" charset="0"/>
              </a:rPr>
              <a:t>確保論點有充分的支持，比傳統方法更可省下大量時間。</a:t>
            </a:r>
          </a:p>
        </p:txBody>
      </p:sp>
      <p:sp>
        <p:nvSpPr>
          <p:cNvPr id="5" name="文字方塊 4">
            <a:extLst>
              <a:ext uri="{FF2B5EF4-FFF2-40B4-BE49-F238E27FC236}">
                <a16:creationId xmlns:a16="http://schemas.microsoft.com/office/drawing/2014/main" id="{246C13B8-12C3-242B-1D26-AB040E7D5125}"/>
              </a:ext>
            </a:extLst>
          </p:cNvPr>
          <p:cNvSpPr txBox="1"/>
          <p:nvPr/>
        </p:nvSpPr>
        <p:spPr>
          <a:xfrm>
            <a:off x="1101091" y="552566"/>
            <a:ext cx="3053080" cy="954107"/>
          </a:xfrm>
          <a:prstGeom prst="rect">
            <a:avLst/>
          </a:prstGeom>
          <a:noFill/>
        </p:spPr>
        <p:txBody>
          <a:bodyPr wrap="square">
            <a:spAutoFit/>
          </a:bodyPr>
          <a:lstStyle>
            <a:defPPr>
              <a:defRPr lang="zh-TW"/>
            </a:defPPr>
            <a:lvl1pPr>
              <a:defRPr sz="2800" b="1">
                <a:solidFill>
                  <a:srgbClr val="358B70"/>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dirty="0"/>
              <a:t>引用參考文獻</a:t>
            </a:r>
            <a:endParaRPr lang="en-US" altLang="zh-TW" dirty="0"/>
          </a:p>
          <a:p>
            <a:r>
              <a:rPr lang="en-US" altLang="zh-TW" b="0" dirty="0"/>
              <a:t>Citing References</a:t>
            </a:r>
          </a:p>
        </p:txBody>
      </p:sp>
      <p:sp>
        <p:nvSpPr>
          <p:cNvPr id="6" name="矩形: 圓角 5">
            <a:extLst>
              <a:ext uri="{FF2B5EF4-FFF2-40B4-BE49-F238E27FC236}">
                <a16:creationId xmlns:a16="http://schemas.microsoft.com/office/drawing/2014/main" id="{39187167-7659-E7F5-3FD1-02741686B1E4}"/>
              </a:ext>
            </a:extLst>
          </p:cNvPr>
          <p:cNvSpPr/>
          <p:nvPr/>
        </p:nvSpPr>
        <p:spPr>
          <a:xfrm>
            <a:off x="6653530" y="1891662"/>
            <a:ext cx="2014220" cy="602304"/>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Calibri" panose="020F0502020204030204" pitchFamily="34" charset="0"/>
                <a:ea typeface="Calibri" panose="020F0502020204030204" pitchFamily="34" charset="0"/>
                <a:cs typeface="Calibri" panose="020F0502020204030204" pitchFamily="34" charset="0"/>
              </a:rPr>
              <a:t>Topic</a:t>
            </a:r>
            <a:endParaRPr lang="zh-TW" altLang="en-US" sz="2000" b="1" dirty="0">
              <a:latin typeface="Calibri" panose="020F0502020204030204" pitchFamily="34" charset="0"/>
              <a:cs typeface="Calibri" panose="020F0502020204030204" pitchFamily="34" charset="0"/>
            </a:endParaRPr>
          </a:p>
        </p:txBody>
      </p:sp>
      <p:sp>
        <p:nvSpPr>
          <p:cNvPr id="7" name="矩形: 圓角 6">
            <a:extLst>
              <a:ext uri="{FF2B5EF4-FFF2-40B4-BE49-F238E27FC236}">
                <a16:creationId xmlns:a16="http://schemas.microsoft.com/office/drawing/2014/main" id="{C5E445A0-B607-4A77-BE28-3B86F55A5D27}"/>
              </a:ext>
            </a:extLst>
          </p:cNvPr>
          <p:cNvSpPr/>
          <p:nvPr/>
        </p:nvSpPr>
        <p:spPr>
          <a:xfrm>
            <a:off x="6653530" y="2914570"/>
            <a:ext cx="2014220" cy="696436"/>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altLang="zh-TW" sz="2000" b="1" dirty="0">
                <a:latin typeface="Calibri" panose="020F0502020204030204" pitchFamily="34" charset="0"/>
                <a:ea typeface="Calibri" panose="020F0502020204030204" pitchFamily="34" charset="0"/>
                <a:cs typeface="Calibri" panose="020F0502020204030204" pitchFamily="34" charset="0"/>
              </a:rPr>
              <a:t>Acquiring Literature</a:t>
            </a:r>
            <a:endParaRPr lang="zh-TW" altLang="en-US" sz="2000" b="1" dirty="0">
              <a:latin typeface="Calibri" panose="020F0502020204030204" pitchFamily="34" charset="0"/>
              <a:cs typeface="Calibri" panose="020F0502020204030204" pitchFamily="34" charset="0"/>
            </a:endParaRPr>
          </a:p>
        </p:txBody>
      </p:sp>
      <p:sp>
        <p:nvSpPr>
          <p:cNvPr id="8" name="矩形: 圓角 7">
            <a:extLst>
              <a:ext uri="{FF2B5EF4-FFF2-40B4-BE49-F238E27FC236}">
                <a16:creationId xmlns:a16="http://schemas.microsoft.com/office/drawing/2014/main" id="{BCBEC799-9C69-7A15-0A15-AE8B3051533C}"/>
              </a:ext>
            </a:extLst>
          </p:cNvPr>
          <p:cNvSpPr/>
          <p:nvPr/>
        </p:nvSpPr>
        <p:spPr>
          <a:xfrm>
            <a:off x="6653530" y="3979324"/>
            <a:ext cx="2014220" cy="852390"/>
          </a:xfrm>
          <a:prstGeom prst="roundRect">
            <a:avLst/>
          </a:prstGeom>
          <a:solidFill>
            <a:srgbClr val="00B0F0"/>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altLang="zh-TW" sz="2000" b="1" dirty="0">
                <a:latin typeface="Calibri" panose="020F0502020204030204" pitchFamily="34" charset="0"/>
                <a:ea typeface="Calibri" panose="020F0502020204030204" pitchFamily="34" charset="0"/>
                <a:cs typeface="Calibri" panose="020F0502020204030204" pitchFamily="34" charset="0"/>
              </a:rPr>
              <a:t>Citing </a:t>
            </a:r>
          </a:p>
          <a:p>
            <a:pPr algn="ctr">
              <a:lnSpc>
                <a:spcPts val="2000"/>
              </a:lnSpc>
            </a:pPr>
            <a:r>
              <a:rPr lang="en-US" altLang="zh-TW" sz="1900" b="1" dirty="0">
                <a:latin typeface="Calibri" panose="020F0502020204030204" pitchFamily="34" charset="0"/>
                <a:ea typeface="Calibri" panose="020F0502020204030204" pitchFamily="34" charset="0"/>
                <a:cs typeface="Calibri" panose="020F0502020204030204" pitchFamily="34" charset="0"/>
              </a:rPr>
              <a:t>References</a:t>
            </a:r>
            <a:r>
              <a:rPr lang="en-US" altLang="zh-TW" sz="2000" b="1" dirty="0">
                <a:latin typeface="Calibri" panose="020F0502020204030204" pitchFamily="34" charset="0"/>
                <a:ea typeface="Calibri" panose="020F0502020204030204" pitchFamily="34" charset="0"/>
                <a:cs typeface="Calibri" panose="020F0502020204030204" pitchFamily="34" charset="0"/>
              </a:rPr>
              <a:t> using</a:t>
            </a:r>
          </a:p>
          <a:p>
            <a:pPr algn="ctr">
              <a:lnSpc>
                <a:spcPts val="2000"/>
              </a:lnSpc>
            </a:pPr>
            <a:r>
              <a:rPr lang="en-US" altLang="zh-TW" sz="2000" b="1" dirty="0">
                <a:latin typeface="Calibri" panose="020F0502020204030204" pitchFamily="34" charset="0"/>
                <a:ea typeface="Calibri" panose="020F0502020204030204" pitchFamily="34" charset="0"/>
                <a:cs typeface="Calibri" panose="020F0502020204030204" pitchFamily="34" charset="0"/>
              </a:rPr>
              <a:t>ChatGPT 4o</a:t>
            </a:r>
            <a:endParaRPr lang="zh-TW" altLang="en-US" sz="2000" b="1" dirty="0">
              <a:latin typeface="Calibri" panose="020F0502020204030204" pitchFamily="34" charset="0"/>
              <a:cs typeface="Calibri" panose="020F0502020204030204" pitchFamily="34" charset="0"/>
            </a:endParaRPr>
          </a:p>
        </p:txBody>
      </p:sp>
      <p:sp>
        <p:nvSpPr>
          <p:cNvPr id="9" name="矩形: 圓角 8">
            <a:extLst>
              <a:ext uri="{FF2B5EF4-FFF2-40B4-BE49-F238E27FC236}">
                <a16:creationId xmlns:a16="http://schemas.microsoft.com/office/drawing/2014/main" id="{BC1E8006-A1EE-9402-B7DA-C017D565FF09}"/>
              </a:ext>
            </a:extLst>
          </p:cNvPr>
          <p:cNvSpPr/>
          <p:nvPr/>
        </p:nvSpPr>
        <p:spPr>
          <a:xfrm>
            <a:off x="6578600" y="5169860"/>
            <a:ext cx="2089150" cy="741990"/>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Calibri" panose="020F0502020204030204" pitchFamily="34" charset="0"/>
                <a:ea typeface="Calibri" panose="020F0502020204030204" pitchFamily="34" charset="0"/>
                <a:cs typeface="Calibri" panose="020F0502020204030204" pitchFamily="34" charset="0"/>
              </a:rPr>
              <a:t>Paper Content</a:t>
            </a:r>
            <a:endParaRPr lang="zh-TW" altLang="en-US" sz="2000" b="1" dirty="0">
              <a:latin typeface="Calibri" panose="020F0502020204030204" pitchFamily="34" charset="0"/>
              <a:cs typeface="Calibri" panose="020F0502020204030204" pitchFamily="34" charset="0"/>
            </a:endParaRPr>
          </a:p>
        </p:txBody>
      </p:sp>
      <p:sp>
        <p:nvSpPr>
          <p:cNvPr id="10" name="矩形: 圓角 9">
            <a:extLst>
              <a:ext uri="{FF2B5EF4-FFF2-40B4-BE49-F238E27FC236}">
                <a16:creationId xmlns:a16="http://schemas.microsoft.com/office/drawing/2014/main" id="{8C8531E7-5461-F9C9-2B05-9701A2229701}"/>
              </a:ext>
            </a:extLst>
          </p:cNvPr>
          <p:cNvSpPr/>
          <p:nvPr/>
        </p:nvSpPr>
        <p:spPr>
          <a:xfrm>
            <a:off x="9060180" y="4958714"/>
            <a:ext cx="2089150" cy="927736"/>
          </a:xfrm>
          <a:prstGeom prst="roundRect">
            <a:avLst/>
          </a:prstGeom>
          <a:solidFill>
            <a:schemeClr val="accent4">
              <a:lumMod val="20000"/>
              <a:lumOff val="80000"/>
            </a:schemeClr>
          </a:solidFill>
          <a:ln w="31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altLang="zh-TW"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Arguments Need to be Justified</a:t>
            </a:r>
            <a:endParaRPr lang="zh-TW" altLang="en-US" sz="2000" b="1" dirty="0">
              <a:solidFill>
                <a:schemeClr val="accent2"/>
              </a:solidFill>
              <a:latin typeface="Calibri" panose="020F0502020204030204" pitchFamily="34" charset="0"/>
              <a:cs typeface="Calibri" panose="020F0502020204030204" pitchFamily="34" charset="0"/>
            </a:endParaRPr>
          </a:p>
        </p:txBody>
      </p:sp>
      <p:sp>
        <p:nvSpPr>
          <p:cNvPr id="11" name="矩形: 圓角 10">
            <a:extLst>
              <a:ext uri="{FF2B5EF4-FFF2-40B4-BE49-F238E27FC236}">
                <a16:creationId xmlns:a16="http://schemas.microsoft.com/office/drawing/2014/main" id="{51539132-E1CF-07B8-EA16-0D2BD8A9B00B}"/>
              </a:ext>
            </a:extLst>
          </p:cNvPr>
          <p:cNvSpPr/>
          <p:nvPr/>
        </p:nvSpPr>
        <p:spPr>
          <a:xfrm>
            <a:off x="9060180" y="3458210"/>
            <a:ext cx="2139950" cy="927736"/>
          </a:xfrm>
          <a:prstGeom prst="roundRect">
            <a:avLst/>
          </a:prstGeom>
          <a:solidFill>
            <a:schemeClr val="accent4">
              <a:lumMod val="20000"/>
              <a:lumOff val="80000"/>
            </a:schemeClr>
          </a:solidFill>
          <a:ln w="95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altLang="zh-TW"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Citing References using </a:t>
            </a:r>
            <a:br>
              <a:rPr lang="en-US" altLang="zh-TW"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br>
            <a:r>
              <a:rPr lang="en-US" altLang="zh-TW"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ChatGPT 4o</a:t>
            </a:r>
            <a:endParaRPr lang="zh-TW" altLang="en-US" sz="2000" b="1" dirty="0">
              <a:solidFill>
                <a:schemeClr val="accent2"/>
              </a:solidFill>
              <a:latin typeface="Calibri" panose="020F0502020204030204" pitchFamily="34" charset="0"/>
              <a:cs typeface="Calibri" panose="020F0502020204030204" pitchFamily="34" charset="0"/>
            </a:endParaRPr>
          </a:p>
        </p:txBody>
      </p:sp>
      <p:sp>
        <p:nvSpPr>
          <p:cNvPr id="12" name="矩形: 圓角 11">
            <a:extLst>
              <a:ext uri="{FF2B5EF4-FFF2-40B4-BE49-F238E27FC236}">
                <a16:creationId xmlns:a16="http://schemas.microsoft.com/office/drawing/2014/main" id="{7CF2937F-7272-2015-A22F-E2E7B867E161}"/>
              </a:ext>
            </a:extLst>
          </p:cNvPr>
          <p:cNvSpPr/>
          <p:nvPr/>
        </p:nvSpPr>
        <p:spPr>
          <a:xfrm>
            <a:off x="9060180" y="1913892"/>
            <a:ext cx="2139950" cy="927736"/>
          </a:xfrm>
          <a:prstGeom prst="roundRect">
            <a:avLst/>
          </a:prstGeom>
          <a:solidFill>
            <a:schemeClr val="accent4">
              <a:lumMod val="20000"/>
              <a:lumOff val="80000"/>
            </a:schemeClr>
          </a:solidFill>
          <a:ln w="31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Citing References</a:t>
            </a:r>
            <a:endParaRPr lang="zh-TW" altLang="en-US" sz="2000" b="1" dirty="0">
              <a:solidFill>
                <a:schemeClr val="accent2"/>
              </a:solidFill>
              <a:latin typeface="Calibri" panose="020F0502020204030204" pitchFamily="34" charset="0"/>
              <a:cs typeface="Calibri" panose="020F0502020204030204" pitchFamily="34" charset="0"/>
            </a:endParaRPr>
          </a:p>
        </p:txBody>
      </p:sp>
      <p:sp>
        <p:nvSpPr>
          <p:cNvPr id="13" name="箭號: 向下 12">
            <a:extLst>
              <a:ext uri="{FF2B5EF4-FFF2-40B4-BE49-F238E27FC236}">
                <a16:creationId xmlns:a16="http://schemas.microsoft.com/office/drawing/2014/main" id="{C8620C1B-CA85-7D3E-0C92-12A85134D397}"/>
              </a:ext>
            </a:extLst>
          </p:cNvPr>
          <p:cNvSpPr/>
          <p:nvPr/>
        </p:nvSpPr>
        <p:spPr>
          <a:xfrm>
            <a:off x="7475855" y="2554294"/>
            <a:ext cx="294640" cy="291468"/>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14" name="箭號: 向下 13">
            <a:extLst>
              <a:ext uri="{FF2B5EF4-FFF2-40B4-BE49-F238E27FC236}">
                <a16:creationId xmlns:a16="http://schemas.microsoft.com/office/drawing/2014/main" id="{EF4813F0-6E86-8BE6-17AC-027206F090BE}"/>
              </a:ext>
            </a:extLst>
          </p:cNvPr>
          <p:cNvSpPr/>
          <p:nvPr/>
        </p:nvSpPr>
        <p:spPr>
          <a:xfrm>
            <a:off x="7513320" y="3670867"/>
            <a:ext cx="294640" cy="291468"/>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15" name="箭號: 向下 14">
            <a:extLst>
              <a:ext uri="{FF2B5EF4-FFF2-40B4-BE49-F238E27FC236}">
                <a16:creationId xmlns:a16="http://schemas.microsoft.com/office/drawing/2014/main" id="{1E5278E3-7338-FC9F-9C4B-C44CCD8EB5AE}"/>
              </a:ext>
            </a:extLst>
          </p:cNvPr>
          <p:cNvSpPr/>
          <p:nvPr/>
        </p:nvSpPr>
        <p:spPr>
          <a:xfrm>
            <a:off x="7475855" y="4863478"/>
            <a:ext cx="294640" cy="291468"/>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16" name="矩形 15">
            <a:extLst>
              <a:ext uri="{FF2B5EF4-FFF2-40B4-BE49-F238E27FC236}">
                <a16:creationId xmlns:a16="http://schemas.microsoft.com/office/drawing/2014/main" id="{F21EE8BF-078F-3C2B-1E9F-9E10BBB9CF95}"/>
              </a:ext>
            </a:extLst>
          </p:cNvPr>
          <p:cNvSpPr/>
          <p:nvPr/>
        </p:nvSpPr>
        <p:spPr>
          <a:xfrm>
            <a:off x="6503670" y="1149672"/>
            <a:ext cx="2024380" cy="528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rgbClr val="002060"/>
                </a:solidFill>
              </a:rPr>
              <a:t>Active Citing</a:t>
            </a:r>
            <a:endParaRPr lang="zh-TW" altLang="en-US" sz="2400" b="1" dirty="0">
              <a:solidFill>
                <a:srgbClr val="002060"/>
              </a:solidFill>
            </a:endParaRPr>
          </a:p>
        </p:txBody>
      </p:sp>
      <p:sp>
        <p:nvSpPr>
          <p:cNvPr id="17" name="矩形 16">
            <a:extLst>
              <a:ext uri="{FF2B5EF4-FFF2-40B4-BE49-F238E27FC236}">
                <a16:creationId xmlns:a16="http://schemas.microsoft.com/office/drawing/2014/main" id="{13B073CB-4962-6B21-94C7-A65F11D4B915}"/>
              </a:ext>
            </a:extLst>
          </p:cNvPr>
          <p:cNvSpPr/>
          <p:nvPr/>
        </p:nvSpPr>
        <p:spPr>
          <a:xfrm>
            <a:off x="8959850" y="1149672"/>
            <a:ext cx="2139950" cy="52832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accent2"/>
                </a:solidFill>
              </a:rPr>
              <a:t>Passive Citing</a:t>
            </a:r>
            <a:endParaRPr lang="zh-TW" altLang="en-US" sz="2400" b="1" dirty="0">
              <a:solidFill>
                <a:schemeClr val="accent2"/>
              </a:solidFill>
            </a:endParaRPr>
          </a:p>
        </p:txBody>
      </p:sp>
      <p:sp>
        <p:nvSpPr>
          <p:cNvPr id="18" name="箭號: 向下 17">
            <a:extLst>
              <a:ext uri="{FF2B5EF4-FFF2-40B4-BE49-F238E27FC236}">
                <a16:creationId xmlns:a16="http://schemas.microsoft.com/office/drawing/2014/main" id="{4A0BFAAF-176A-773F-6AB8-C11B8C15CBFA}"/>
              </a:ext>
            </a:extLst>
          </p:cNvPr>
          <p:cNvSpPr/>
          <p:nvPr/>
        </p:nvSpPr>
        <p:spPr>
          <a:xfrm rot="16200000">
            <a:off x="8720455" y="5409578"/>
            <a:ext cx="294640" cy="291468"/>
          </a:xfrm>
          <a:prstGeom prst="downArrow">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19" name="箭號: 向下 18">
            <a:extLst>
              <a:ext uri="{FF2B5EF4-FFF2-40B4-BE49-F238E27FC236}">
                <a16:creationId xmlns:a16="http://schemas.microsoft.com/office/drawing/2014/main" id="{55C771FF-9DAB-A550-7B7F-5C3B4CDD9C37}"/>
              </a:ext>
            </a:extLst>
          </p:cNvPr>
          <p:cNvSpPr/>
          <p:nvPr/>
        </p:nvSpPr>
        <p:spPr>
          <a:xfrm rot="10800000">
            <a:off x="9914255" y="4495178"/>
            <a:ext cx="294640" cy="291468"/>
          </a:xfrm>
          <a:prstGeom prst="downArrow">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20" name="箭號: 向下 19">
            <a:extLst>
              <a:ext uri="{FF2B5EF4-FFF2-40B4-BE49-F238E27FC236}">
                <a16:creationId xmlns:a16="http://schemas.microsoft.com/office/drawing/2014/main" id="{DF56B296-5F66-334B-0BD5-49CE3D06BB5F}"/>
              </a:ext>
            </a:extLst>
          </p:cNvPr>
          <p:cNvSpPr/>
          <p:nvPr/>
        </p:nvSpPr>
        <p:spPr>
          <a:xfrm rot="10800000">
            <a:off x="9914255" y="2994675"/>
            <a:ext cx="294640" cy="291468"/>
          </a:xfrm>
          <a:prstGeom prst="downArrow">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Tree>
    <p:extLst>
      <p:ext uri="{BB962C8B-B14F-4D97-AF65-F5344CB8AC3E}">
        <p14:creationId xmlns:p14="http://schemas.microsoft.com/office/powerpoint/2010/main" val="280384939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145178B6-1C46-F194-B3BB-FC3480EFD9A1}"/>
              </a:ext>
            </a:extLst>
          </p:cNvPr>
          <p:cNvSpPr>
            <a:spLocks noGrp="1"/>
          </p:cNvSpPr>
          <p:nvPr>
            <p:ph type="sldNum" sz="quarter" idx="12"/>
          </p:nvPr>
        </p:nvSpPr>
        <p:spPr/>
        <p:txBody>
          <a:bodyPr/>
          <a:lstStyle/>
          <a:p>
            <a:fld id="{D8B62ACA-CEA2-4F87-878B-008095AF21A4}" type="slidenum">
              <a:rPr lang="zh-TW" altLang="en-US" smtClean="0"/>
              <a:t>9</a:t>
            </a:fld>
            <a:endParaRPr lang="zh-TW" altLang="en-US"/>
          </a:p>
        </p:txBody>
      </p:sp>
      <p:sp>
        <p:nvSpPr>
          <p:cNvPr id="4" name="文字方塊 3">
            <a:extLst>
              <a:ext uri="{FF2B5EF4-FFF2-40B4-BE49-F238E27FC236}">
                <a16:creationId xmlns:a16="http://schemas.microsoft.com/office/drawing/2014/main" id="{8DCD5185-BCEF-BAF0-D784-9A1A99750E10}"/>
              </a:ext>
            </a:extLst>
          </p:cNvPr>
          <p:cNvSpPr txBox="1"/>
          <p:nvPr/>
        </p:nvSpPr>
        <p:spPr>
          <a:xfrm>
            <a:off x="1042670" y="1832362"/>
            <a:ext cx="5165090" cy="4609980"/>
          </a:xfrm>
          <a:prstGeom prst="rect">
            <a:avLst/>
          </a:prstGeom>
          <a:noFill/>
        </p:spPr>
        <p:txBody>
          <a:bodyPr wrap="square">
            <a:spAutoFit/>
          </a:bodyPr>
          <a:lstStyle/>
          <a:p>
            <a:pPr algn="just">
              <a:lnSpc>
                <a:spcPts val="2800"/>
              </a:lnSpc>
            </a:pPr>
            <a:r>
              <a:rPr lang="en-US" altLang="zh-TW"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Active Citing</a:t>
            </a:r>
            <a:r>
              <a:rPr lang="en-US" altLang="zh-TW" sz="2400" b="1" kern="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zh-TW" altLang="zh-TW" sz="2400" kern="100" dirty="0">
              <a:effectLst/>
              <a:latin typeface="Calibri" panose="020F0502020204030204" pitchFamily="34" charset="0"/>
              <a:ea typeface="新細明體" panose="02020500000000000000" pitchFamily="18" charset="-120"/>
              <a:cs typeface="Calibri" panose="020F0502020204030204" pitchFamily="34" charset="0"/>
            </a:endParaRPr>
          </a:p>
          <a:p>
            <a:pPr marL="342900" lvl="0" indent="-342900" algn="just">
              <a:lnSpc>
                <a:spcPts val="2800"/>
              </a:lnSpc>
              <a:spcAft>
                <a:spcPts val="1800"/>
              </a:spcAft>
              <a:buSzPts val="1000"/>
              <a:buFont typeface="Symbol" panose="05050102010706020507" pitchFamily="18" charset="2"/>
              <a:buChar char=""/>
              <a:tabLst>
                <a:tab pos="457200" algn="l"/>
              </a:tabLst>
            </a:pPr>
            <a:r>
              <a:rPr lang="en-US" altLang="zh-TW"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Pre-Content Citation</a:t>
            </a:r>
            <a:r>
              <a:rPr lang="en-US" altLang="zh-TW"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Using ChatGPT 4o to search for and gather relevant literature before writing the main content</a:t>
            </a:r>
          </a:p>
          <a:p>
            <a:pPr algn="just">
              <a:lnSpc>
                <a:spcPts val="2800"/>
              </a:lnSpc>
            </a:pPr>
            <a:r>
              <a:rPr lang="en-US" altLang="zh-TW" sz="24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Passive Citing:</a:t>
            </a:r>
            <a:endParaRPr lang="zh-TW" altLang="zh-TW" sz="2400" kern="100" dirty="0">
              <a:effectLst/>
              <a:latin typeface="Calibri" panose="020F0502020204030204" pitchFamily="34" charset="0"/>
              <a:ea typeface="新細明體" panose="02020500000000000000" pitchFamily="18" charset="-120"/>
              <a:cs typeface="Calibri" panose="020F0502020204030204" pitchFamily="34" charset="0"/>
            </a:endParaRPr>
          </a:p>
          <a:p>
            <a:pPr marL="342900" lvl="0" indent="-342900" algn="just">
              <a:lnSpc>
                <a:spcPts val="2800"/>
              </a:lnSpc>
              <a:buSzPts val="1000"/>
              <a:buFont typeface="Symbol" panose="05050102010706020507" pitchFamily="18" charset="2"/>
              <a:buChar char=""/>
              <a:tabLst>
                <a:tab pos="457200" algn="l"/>
              </a:tabLst>
            </a:pPr>
            <a:r>
              <a:rPr lang="en-US" altLang="zh-TW" sz="2000" b="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Post-Content Citation</a:t>
            </a:r>
            <a:r>
              <a:rPr lang="en-US" altLang="zh-TW" sz="2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After drafting the main content, use ChatGPT 4o to search for relevant literature that supports points. This method helps ensure that </a:t>
            </a:r>
            <a:r>
              <a:rPr lang="en-US" altLang="zh-TW" sz="2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arguments are well-supported by credible sources and can save significant time compared to traditional methods.</a:t>
            </a:r>
            <a:endParaRPr lang="zh-TW" altLang="zh-TW" sz="2000" kern="100" dirty="0">
              <a:solidFill>
                <a:srgbClr val="0070C0"/>
              </a:solidFill>
              <a:effectLst/>
              <a:latin typeface="Calibri" panose="020F0502020204030204" pitchFamily="34" charset="0"/>
              <a:ea typeface="新細明體" panose="02020500000000000000" pitchFamily="18" charset="-120"/>
              <a:cs typeface="Calibri" panose="020F0502020204030204" pitchFamily="34" charset="0"/>
            </a:endParaRPr>
          </a:p>
        </p:txBody>
      </p:sp>
      <p:sp>
        <p:nvSpPr>
          <p:cNvPr id="3" name="文字方塊 2">
            <a:extLst>
              <a:ext uri="{FF2B5EF4-FFF2-40B4-BE49-F238E27FC236}">
                <a16:creationId xmlns:a16="http://schemas.microsoft.com/office/drawing/2014/main" id="{849C0D29-C8AB-6C57-C3F2-585704348948}"/>
              </a:ext>
            </a:extLst>
          </p:cNvPr>
          <p:cNvSpPr txBox="1"/>
          <p:nvPr/>
        </p:nvSpPr>
        <p:spPr>
          <a:xfrm>
            <a:off x="1042670" y="563865"/>
            <a:ext cx="3053080" cy="954107"/>
          </a:xfrm>
          <a:prstGeom prst="rect">
            <a:avLst/>
          </a:prstGeom>
          <a:noFill/>
        </p:spPr>
        <p:txBody>
          <a:bodyPr wrap="square">
            <a:spAutoFit/>
          </a:bodyPr>
          <a:lstStyle>
            <a:defPPr>
              <a:defRPr lang="zh-TW"/>
            </a:defPPr>
            <a:lvl1pPr>
              <a:defRPr sz="2800" b="1">
                <a:solidFill>
                  <a:srgbClr val="358B70"/>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dirty="0"/>
              <a:t>引用參考文獻</a:t>
            </a:r>
            <a:endParaRPr lang="en-US" altLang="zh-TW" dirty="0"/>
          </a:p>
          <a:p>
            <a:r>
              <a:rPr lang="en-US" altLang="zh-TW" b="0" dirty="0"/>
              <a:t>Citing References</a:t>
            </a:r>
          </a:p>
        </p:txBody>
      </p:sp>
      <p:sp>
        <p:nvSpPr>
          <p:cNvPr id="5" name="矩形: 圓角 4">
            <a:extLst>
              <a:ext uri="{FF2B5EF4-FFF2-40B4-BE49-F238E27FC236}">
                <a16:creationId xmlns:a16="http://schemas.microsoft.com/office/drawing/2014/main" id="{431B79F3-B4A0-E38F-24DB-F510F2716022}"/>
              </a:ext>
            </a:extLst>
          </p:cNvPr>
          <p:cNvSpPr/>
          <p:nvPr/>
        </p:nvSpPr>
        <p:spPr>
          <a:xfrm>
            <a:off x="6653530" y="2259962"/>
            <a:ext cx="2014220" cy="602304"/>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Calibri" panose="020F0502020204030204" pitchFamily="34" charset="0"/>
                <a:ea typeface="Calibri" panose="020F0502020204030204" pitchFamily="34" charset="0"/>
                <a:cs typeface="Calibri" panose="020F0502020204030204" pitchFamily="34" charset="0"/>
              </a:rPr>
              <a:t>Topic</a:t>
            </a:r>
            <a:endParaRPr lang="zh-TW" altLang="en-US" sz="2000" b="1" dirty="0">
              <a:latin typeface="Calibri" panose="020F0502020204030204" pitchFamily="34" charset="0"/>
              <a:cs typeface="Calibri" panose="020F0502020204030204" pitchFamily="34" charset="0"/>
            </a:endParaRPr>
          </a:p>
        </p:txBody>
      </p:sp>
      <p:sp>
        <p:nvSpPr>
          <p:cNvPr id="6" name="矩形: 圓角 5">
            <a:extLst>
              <a:ext uri="{FF2B5EF4-FFF2-40B4-BE49-F238E27FC236}">
                <a16:creationId xmlns:a16="http://schemas.microsoft.com/office/drawing/2014/main" id="{6C12CEDE-9599-3DF0-5DCC-E78497F73496}"/>
              </a:ext>
            </a:extLst>
          </p:cNvPr>
          <p:cNvSpPr/>
          <p:nvPr/>
        </p:nvSpPr>
        <p:spPr>
          <a:xfrm>
            <a:off x="6653530" y="3282870"/>
            <a:ext cx="2014220" cy="696436"/>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altLang="zh-TW" sz="2000" b="1" dirty="0">
                <a:latin typeface="Calibri" panose="020F0502020204030204" pitchFamily="34" charset="0"/>
                <a:ea typeface="Calibri" panose="020F0502020204030204" pitchFamily="34" charset="0"/>
                <a:cs typeface="Calibri" panose="020F0502020204030204" pitchFamily="34" charset="0"/>
              </a:rPr>
              <a:t>Acquiring Literature</a:t>
            </a:r>
            <a:endParaRPr lang="zh-TW" altLang="en-US" sz="2000" b="1" dirty="0">
              <a:latin typeface="Calibri" panose="020F0502020204030204" pitchFamily="34" charset="0"/>
              <a:cs typeface="Calibri" panose="020F0502020204030204" pitchFamily="34" charset="0"/>
            </a:endParaRPr>
          </a:p>
        </p:txBody>
      </p:sp>
      <p:sp>
        <p:nvSpPr>
          <p:cNvPr id="7" name="矩形: 圓角 6">
            <a:extLst>
              <a:ext uri="{FF2B5EF4-FFF2-40B4-BE49-F238E27FC236}">
                <a16:creationId xmlns:a16="http://schemas.microsoft.com/office/drawing/2014/main" id="{A65EBDDC-E0ED-8303-B435-2C60C1569C22}"/>
              </a:ext>
            </a:extLst>
          </p:cNvPr>
          <p:cNvSpPr/>
          <p:nvPr/>
        </p:nvSpPr>
        <p:spPr>
          <a:xfrm>
            <a:off x="6653530" y="4347624"/>
            <a:ext cx="2014220" cy="852390"/>
          </a:xfrm>
          <a:prstGeom prst="roundRect">
            <a:avLst/>
          </a:prstGeom>
          <a:solidFill>
            <a:srgbClr val="00B0F0"/>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altLang="zh-TW" sz="2000" b="1" dirty="0">
                <a:latin typeface="Calibri" panose="020F0502020204030204" pitchFamily="34" charset="0"/>
                <a:ea typeface="Calibri" panose="020F0502020204030204" pitchFamily="34" charset="0"/>
                <a:cs typeface="Calibri" panose="020F0502020204030204" pitchFamily="34" charset="0"/>
              </a:rPr>
              <a:t>Citing </a:t>
            </a:r>
          </a:p>
          <a:p>
            <a:pPr algn="ctr">
              <a:lnSpc>
                <a:spcPts val="2000"/>
              </a:lnSpc>
            </a:pPr>
            <a:r>
              <a:rPr lang="en-US" altLang="zh-TW" sz="1900" b="1" dirty="0">
                <a:latin typeface="Calibri" panose="020F0502020204030204" pitchFamily="34" charset="0"/>
                <a:ea typeface="Calibri" panose="020F0502020204030204" pitchFamily="34" charset="0"/>
                <a:cs typeface="Calibri" panose="020F0502020204030204" pitchFamily="34" charset="0"/>
              </a:rPr>
              <a:t>References</a:t>
            </a:r>
            <a:r>
              <a:rPr lang="en-US" altLang="zh-TW" sz="2000" b="1" dirty="0">
                <a:latin typeface="Calibri" panose="020F0502020204030204" pitchFamily="34" charset="0"/>
                <a:ea typeface="Calibri" panose="020F0502020204030204" pitchFamily="34" charset="0"/>
                <a:cs typeface="Calibri" panose="020F0502020204030204" pitchFamily="34" charset="0"/>
              </a:rPr>
              <a:t> using</a:t>
            </a:r>
          </a:p>
          <a:p>
            <a:pPr algn="ctr">
              <a:lnSpc>
                <a:spcPts val="2000"/>
              </a:lnSpc>
            </a:pPr>
            <a:r>
              <a:rPr lang="en-US" altLang="zh-TW" sz="2000" b="1" dirty="0">
                <a:latin typeface="Calibri" panose="020F0502020204030204" pitchFamily="34" charset="0"/>
                <a:ea typeface="Calibri" panose="020F0502020204030204" pitchFamily="34" charset="0"/>
                <a:cs typeface="Calibri" panose="020F0502020204030204" pitchFamily="34" charset="0"/>
              </a:rPr>
              <a:t>ChatGPT 4o</a:t>
            </a:r>
            <a:endParaRPr lang="zh-TW" altLang="en-US" sz="2000" b="1" dirty="0">
              <a:latin typeface="Calibri" panose="020F0502020204030204" pitchFamily="34" charset="0"/>
              <a:cs typeface="Calibri" panose="020F0502020204030204" pitchFamily="34" charset="0"/>
            </a:endParaRPr>
          </a:p>
        </p:txBody>
      </p:sp>
      <p:sp>
        <p:nvSpPr>
          <p:cNvPr id="8" name="矩形: 圓角 7">
            <a:extLst>
              <a:ext uri="{FF2B5EF4-FFF2-40B4-BE49-F238E27FC236}">
                <a16:creationId xmlns:a16="http://schemas.microsoft.com/office/drawing/2014/main" id="{FBC1D778-0A5E-3941-2DCD-567391AE9AC1}"/>
              </a:ext>
            </a:extLst>
          </p:cNvPr>
          <p:cNvSpPr/>
          <p:nvPr/>
        </p:nvSpPr>
        <p:spPr>
          <a:xfrm>
            <a:off x="6578600" y="5538160"/>
            <a:ext cx="2089150" cy="741990"/>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Calibri" panose="020F0502020204030204" pitchFamily="34" charset="0"/>
                <a:ea typeface="Calibri" panose="020F0502020204030204" pitchFamily="34" charset="0"/>
                <a:cs typeface="Calibri" panose="020F0502020204030204" pitchFamily="34" charset="0"/>
              </a:rPr>
              <a:t>Paper Content</a:t>
            </a:r>
            <a:endParaRPr lang="zh-TW" altLang="en-US" sz="2000" b="1" dirty="0">
              <a:latin typeface="Calibri" panose="020F0502020204030204" pitchFamily="34" charset="0"/>
              <a:cs typeface="Calibri" panose="020F0502020204030204" pitchFamily="34" charset="0"/>
            </a:endParaRPr>
          </a:p>
        </p:txBody>
      </p:sp>
      <p:sp>
        <p:nvSpPr>
          <p:cNvPr id="9" name="矩形: 圓角 8">
            <a:extLst>
              <a:ext uri="{FF2B5EF4-FFF2-40B4-BE49-F238E27FC236}">
                <a16:creationId xmlns:a16="http://schemas.microsoft.com/office/drawing/2014/main" id="{27731AFA-0330-851E-148E-4E91228D6689}"/>
              </a:ext>
            </a:extLst>
          </p:cNvPr>
          <p:cNvSpPr/>
          <p:nvPr/>
        </p:nvSpPr>
        <p:spPr>
          <a:xfrm>
            <a:off x="9060180" y="5327014"/>
            <a:ext cx="2089150" cy="927736"/>
          </a:xfrm>
          <a:prstGeom prst="roundRect">
            <a:avLst/>
          </a:prstGeom>
          <a:solidFill>
            <a:schemeClr val="accent4">
              <a:lumMod val="20000"/>
              <a:lumOff val="80000"/>
            </a:schemeClr>
          </a:solidFill>
          <a:ln w="31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altLang="zh-TW"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Arguments Need to be Justified</a:t>
            </a:r>
            <a:endParaRPr lang="zh-TW" altLang="en-US" sz="2000" b="1" dirty="0">
              <a:solidFill>
                <a:schemeClr val="accent2"/>
              </a:solidFill>
              <a:latin typeface="Calibri" panose="020F0502020204030204" pitchFamily="34" charset="0"/>
              <a:cs typeface="Calibri" panose="020F0502020204030204" pitchFamily="34" charset="0"/>
            </a:endParaRPr>
          </a:p>
        </p:txBody>
      </p:sp>
      <p:sp>
        <p:nvSpPr>
          <p:cNvPr id="10" name="矩形: 圓角 9">
            <a:extLst>
              <a:ext uri="{FF2B5EF4-FFF2-40B4-BE49-F238E27FC236}">
                <a16:creationId xmlns:a16="http://schemas.microsoft.com/office/drawing/2014/main" id="{D702A7DE-17BC-0A7C-FF7A-E86684CF9429}"/>
              </a:ext>
            </a:extLst>
          </p:cNvPr>
          <p:cNvSpPr/>
          <p:nvPr/>
        </p:nvSpPr>
        <p:spPr>
          <a:xfrm>
            <a:off x="9060180" y="3826510"/>
            <a:ext cx="2139950" cy="927736"/>
          </a:xfrm>
          <a:prstGeom prst="roundRect">
            <a:avLst/>
          </a:prstGeom>
          <a:solidFill>
            <a:schemeClr val="accent4">
              <a:lumMod val="20000"/>
              <a:lumOff val="80000"/>
            </a:schemeClr>
          </a:solidFill>
          <a:ln w="95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altLang="zh-TW"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Citing References using </a:t>
            </a:r>
            <a:br>
              <a:rPr lang="en-US" altLang="zh-TW"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br>
            <a:r>
              <a:rPr lang="en-US" altLang="zh-TW"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ChatGPT 4o</a:t>
            </a:r>
            <a:endParaRPr lang="zh-TW" altLang="en-US" sz="2000" b="1" dirty="0">
              <a:solidFill>
                <a:schemeClr val="accent2"/>
              </a:solidFill>
              <a:latin typeface="Calibri" panose="020F0502020204030204" pitchFamily="34" charset="0"/>
              <a:cs typeface="Calibri" panose="020F0502020204030204" pitchFamily="34" charset="0"/>
            </a:endParaRPr>
          </a:p>
        </p:txBody>
      </p:sp>
      <p:sp>
        <p:nvSpPr>
          <p:cNvPr id="11" name="矩形: 圓角 10">
            <a:extLst>
              <a:ext uri="{FF2B5EF4-FFF2-40B4-BE49-F238E27FC236}">
                <a16:creationId xmlns:a16="http://schemas.microsoft.com/office/drawing/2014/main" id="{E51074FA-5883-FF41-B121-F9D56990DBC6}"/>
              </a:ext>
            </a:extLst>
          </p:cNvPr>
          <p:cNvSpPr/>
          <p:nvPr/>
        </p:nvSpPr>
        <p:spPr>
          <a:xfrm>
            <a:off x="9060180" y="2282192"/>
            <a:ext cx="2139950" cy="927736"/>
          </a:xfrm>
          <a:prstGeom prst="roundRect">
            <a:avLst/>
          </a:prstGeom>
          <a:solidFill>
            <a:schemeClr val="accent4">
              <a:lumMod val="20000"/>
              <a:lumOff val="80000"/>
            </a:schemeClr>
          </a:solidFill>
          <a:ln w="31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accent2"/>
                </a:solidFill>
                <a:latin typeface="Calibri" panose="020F0502020204030204" pitchFamily="34" charset="0"/>
                <a:ea typeface="Calibri" panose="020F0502020204030204" pitchFamily="34" charset="0"/>
                <a:cs typeface="Calibri" panose="020F0502020204030204" pitchFamily="34" charset="0"/>
              </a:rPr>
              <a:t>Citing References</a:t>
            </a:r>
            <a:endParaRPr lang="zh-TW" altLang="en-US" sz="2000" b="1" dirty="0">
              <a:solidFill>
                <a:schemeClr val="accent2"/>
              </a:solidFill>
              <a:latin typeface="Calibri" panose="020F0502020204030204" pitchFamily="34" charset="0"/>
              <a:cs typeface="Calibri" panose="020F0502020204030204" pitchFamily="34" charset="0"/>
            </a:endParaRPr>
          </a:p>
        </p:txBody>
      </p:sp>
      <p:sp>
        <p:nvSpPr>
          <p:cNvPr id="12" name="箭號: 向下 11">
            <a:extLst>
              <a:ext uri="{FF2B5EF4-FFF2-40B4-BE49-F238E27FC236}">
                <a16:creationId xmlns:a16="http://schemas.microsoft.com/office/drawing/2014/main" id="{0E3D7B1A-1AC7-CAD3-71A5-AD74C5507B12}"/>
              </a:ext>
            </a:extLst>
          </p:cNvPr>
          <p:cNvSpPr/>
          <p:nvPr/>
        </p:nvSpPr>
        <p:spPr>
          <a:xfrm>
            <a:off x="7475855" y="2922594"/>
            <a:ext cx="294640" cy="291468"/>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13" name="箭號: 向下 12">
            <a:extLst>
              <a:ext uri="{FF2B5EF4-FFF2-40B4-BE49-F238E27FC236}">
                <a16:creationId xmlns:a16="http://schemas.microsoft.com/office/drawing/2014/main" id="{B90F7F05-97A8-31D5-D465-020DD5CF6EFB}"/>
              </a:ext>
            </a:extLst>
          </p:cNvPr>
          <p:cNvSpPr/>
          <p:nvPr/>
        </p:nvSpPr>
        <p:spPr>
          <a:xfrm>
            <a:off x="7513320" y="4039167"/>
            <a:ext cx="294640" cy="291468"/>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14" name="箭號: 向下 13">
            <a:extLst>
              <a:ext uri="{FF2B5EF4-FFF2-40B4-BE49-F238E27FC236}">
                <a16:creationId xmlns:a16="http://schemas.microsoft.com/office/drawing/2014/main" id="{BB6BC89E-AF09-B728-A506-BC150D5D343C}"/>
              </a:ext>
            </a:extLst>
          </p:cNvPr>
          <p:cNvSpPr/>
          <p:nvPr/>
        </p:nvSpPr>
        <p:spPr>
          <a:xfrm>
            <a:off x="7475855" y="5231778"/>
            <a:ext cx="294640" cy="291468"/>
          </a:xfrm>
          <a:prstGeom prst="down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15" name="矩形 14">
            <a:extLst>
              <a:ext uri="{FF2B5EF4-FFF2-40B4-BE49-F238E27FC236}">
                <a16:creationId xmlns:a16="http://schemas.microsoft.com/office/drawing/2014/main" id="{2E3F532B-EF24-AF60-B46E-494AE5CC9C66}"/>
              </a:ext>
            </a:extLst>
          </p:cNvPr>
          <p:cNvSpPr/>
          <p:nvPr/>
        </p:nvSpPr>
        <p:spPr>
          <a:xfrm>
            <a:off x="6503670" y="1517972"/>
            <a:ext cx="2024380" cy="528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rgbClr val="002060"/>
                </a:solidFill>
              </a:rPr>
              <a:t>Active Citing</a:t>
            </a:r>
            <a:endParaRPr lang="zh-TW" altLang="en-US" sz="2400" b="1" dirty="0">
              <a:solidFill>
                <a:srgbClr val="002060"/>
              </a:solidFill>
            </a:endParaRPr>
          </a:p>
        </p:txBody>
      </p:sp>
      <p:sp>
        <p:nvSpPr>
          <p:cNvPr id="16" name="矩形 15">
            <a:extLst>
              <a:ext uri="{FF2B5EF4-FFF2-40B4-BE49-F238E27FC236}">
                <a16:creationId xmlns:a16="http://schemas.microsoft.com/office/drawing/2014/main" id="{5AB99A37-8E0D-AD46-0AD1-394093675E2F}"/>
              </a:ext>
            </a:extLst>
          </p:cNvPr>
          <p:cNvSpPr/>
          <p:nvPr/>
        </p:nvSpPr>
        <p:spPr>
          <a:xfrm>
            <a:off x="8959850" y="1517972"/>
            <a:ext cx="2139950" cy="52832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accent2"/>
                </a:solidFill>
              </a:rPr>
              <a:t>Passive Citing</a:t>
            </a:r>
            <a:endParaRPr lang="zh-TW" altLang="en-US" sz="2400" b="1" dirty="0">
              <a:solidFill>
                <a:schemeClr val="accent2"/>
              </a:solidFill>
            </a:endParaRPr>
          </a:p>
        </p:txBody>
      </p:sp>
      <p:sp>
        <p:nvSpPr>
          <p:cNvPr id="17" name="箭號: 向下 16">
            <a:extLst>
              <a:ext uri="{FF2B5EF4-FFF2-40B4-BE49-F238E27FC236}">
                <a16:creationId xmlns:a16="http://schemas.microsoft.com/office/drawing/2014/main" id="{97DB0DC7-814A-F5BB-922C-F330D9E101A8}"/>
              </a:ext>
            </a:extLst>
          </p:cNvPr>
          <p:cNvSpPr/>
          <p:nvPr/>
        </p:nvSpPr>
        <p:spPr>
          <a:xfrm rot="16200000">
            <a:off x="8720455" y="5777878"/>
            <a:ext cx="294640" cy="291468"/>
          </a:xfrm>
          <a:prstGeom prst="downArrow">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18" name="箭號: 向下 17">
            <a:extLst>
              <a:ext uri="{FF2B5EF4-FFF2-40B4-BE49-F238E27FC236}">
                <a16:creationId xmlns:a16="http://schemas.microsoft.com/office/drawing/2014/main" id="{93D5EF36-360F-5E13-A1CA-90F6FC2D725B}"/>
              </a:ext>
            </a:extLst>
          </p:cNvPr>
          <p:cNvSpPr/>
          <p:nvPr/>
        </p:nvSpPr>
        <p:spPr>
          <a:xfrm rot="10800000">
            <a:off x="9914255" y="4863478"/>
            <a:ext cx="294640" cy="291468"/>
          </a:xfrm>
          <a:prstGeom prst="downArrow">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
        <p:nvSpPr>
          <p:cNvPr id="19" name="箭號: 向下 18">
            <a:extLst>
              <a:ext uri="{FF2B5EF4-FFF2-40B4-BE49-F238E27FC236}">
                <a16:creationId xmlns:a16="http://schemas.microsoft.com/office/drawing/2014/main" id="{891BBBCB-BBAE-D8EA-EB14-F0669A18C1D2}"/>
              </a:ext>
            </a:extLst>
          </p:cNvPr>
          <p:cNvSpPr/>
          <p:nvPr/>
        </p:nvSpPr>
        <p:spPr>
          <a:xfrm rot="10800000">
            <a:off x="9914255" y="3362975"/>
            <a:ext cx="294640" cy="291468"/>
          </a:xfrm>
          <a:prstGeom prst="downArrow">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000"/>
          </a:p>
        </p:txBody>
      </p:sp>
    </p:spTree>
    <p:extLst>
      <p:ext uri="{BB962C8B-B14F-4D97-AF65-F5344CB8AC3E}">
        <p14:creationId xmlns:p14="http://schemas.microsoft.com/office/powerpoint/2010/main" val="275316442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6256</TotalTime>
  <Words>2353</Words>
  <Application>Microsoft Office PowerPoint</Application>
  <PresentationFormat>寬螢幕</PresentationFormat>
  <Paragraphs>252</Paragraphs>
  <Slides>22</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22</vt:i4>
      </vt:variant>
    </vt:vector>
  </HeadingPairs>
  <TitlesOfParts>
    <vt:vector size="32" baseType="lpstr">
      <vt:lpstr>ui-sans-serif</vt:lpstr>
      <vt:lpstr>微軟正黑體</vt:lpstr>
      <vt:lpstr>Aptos</vt:lpstr>
      <vt:lpstr>Aptos Display</vt:lpstr>
      <vt:lpstr>Arial</vt:lpstr>
      <vt:lpstr>Avenir Next LT Pro</vt:lpstr>
      <vt:lpstr>Calibri</vt:lpstr>
      <vt:lpstr>Symbol</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瑞釗 張</dc:creator>
  <cp:lastModifiedBy>瑞釗 張</cp:lastModifiedBy>
  <cp:revision>6</cp:revision>
  <dcterms:created xsi:type="dcterms:W3CDTF">2024-02-16T09:42:11Z</dcterms:created>
  <dcterms:modified xsi:type="dcterms:W3CDTF">2024-05-28T03:40:24Z</dcterms:modified>
</cp:coreProperties>
</file>