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66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308631-1D50-1707-6122-594C3C8AD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729AB68-B1E5-5548-B5B3-9A18A65FF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C8984C-8411-B265-992A-F6EFDB8EF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ADFE1B-7CE5-803F-C05C-42A69B92F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24D078C-3A0C-4E35-2A73-AB87731D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20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B2BA56-DA22-A518-D987-704625FF9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0FE0D9F-AE1C-1371-9F95-84603DAB9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F114AF-D34E-25EF-D124-4789D5F92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C1762B-0996-E4D2-0D62-6FF12E67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49D86C-0302-2634-4CA0-59CB97B4C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16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B7DC43A-F6B3-1E56-5E83-1F928F3A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487E9E-4BA2-F620-4FD2-68665FBAA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836DDF-3998-A0BD-610F-82782EB13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CF8445-D695-A7C6-379F-95E743F86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61AC51-A72D-7E25-F6EA-10F8ACBE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85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CE463C-3666-091D-97F4-35D1109CB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27E13D-A86B-4F86-C990-81530EBDA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1C60B2C-3E2B-0AFE-4DBA-6AF515A9C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5319FC-3403-4630-0907-1AC2F2BF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F6F756-6CC9-F40B-1B98-AEA0EDDD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56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585AD9-E0FA-44BB-6133-A20BBD549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10FC9AB-2331-DD7A-E337-BAC168126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D09228-B08F-230D-B9E7-FCD25BDA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B56953-9EC2-BFDE-318B-E5F0AE41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CF12EE5-AC58-2979-FC6E-98E9CB78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164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F8271D-E2F0-B724-AC65-92877E5D7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4B3D73-EF91-5CD6-E8FE-BC707758F2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B771408-F4FA-12F6-6F13-1639D8A0E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4656CA-9CD9-04DB-C874-FA74073C2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3AE99B0-00B9-1851-4319-E323A0F09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2ADAA3-0BAE-F18A-DE32-0956E9B84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51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6C9930-CAE4-F4F1-827C-E71F7B5D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850E124-62EF-3859-DF5D-31DB1E46E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0BFD1C2-AAC8-D39B-786F-9D98A4850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EDF37-7D01-59EE-D71C-3395C2728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7B084D-A83B-5A37-53F7-48D9628C89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8F8A815-8B94-7688-0D56-E088E5769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A3E337B-3482-99F9-8DF7-F62DAEFD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B4F31DA-F9BF-DFE5-7E8E-A6612BFD4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38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38872F-996C-41E0-0988-0B007A9F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326C011-0B7E-E1F6-206F-0D3B58015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BA7D794-7274-263F-2BE1-F53C3269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200B473-4894-C9E5-DBAA-95CFB68B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97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ADC4BB7-F2B8-E9A5-1261-C6264CB44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B09A713-0C5C-DEAD-DBA2-674DE904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C1342C-B78B-E081-4EC0-12E22F83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24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71B80E-2B43-25CC-D766-89C4DA8D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AAE46F-6F0C-939D-B745-84821DD3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1F8FE3B-50BB-2067-0466-572A731FA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898ED6-DAB7-F3CA-C95D-40DA16BDF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5A48D1-348A-4339-C52F-97123263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64344D-F0CC-874A-4F91-B40FC11E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99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D4A659-3882-3215-FCE7-DAD5C01F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7C6D01F-DA98-34E7-CC2C-5388FC18F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8A083DE-E182-B542-A5DC-A8247E74C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24DAC4-2BBA-3BF3-FA8B-98A2617D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D9BB064-7E94-2C47-75B3-D9B938ED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88146D-C2F4-EF66-7EBD-E689E5B0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41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6329055-D3BF-4213-2D9C-DC7BBB5DD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0A9757-AAFE-B896-C468-167C410E9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520239-7F0D-F175-C1F9-FDDB7A24EC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4BDF9F-7DD8-4855-9552-4941840583A0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39359E-9279-A825-2731-0E94B7259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8F8D70-F554-0648-6AE6-569707B6F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CA58B-2712-4706-AE8E-3F125DD10E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8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AE5702F0-B33F-17EE-F36B-AA7AC4F910D3}"/>
              </a:ext>
            </a:extLst>
          </p:cNvPr>
          <p:cNvSpPr txBox="1"/>
          <p:nvPr/>
        </p:nvSpPr>
        <p:spPr>
          <a:xfrm>
            <a:off x="2079320" y="862849"/>
            <a:ext cx="8602249" cy="513230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直接敘述（</a:t>
            </a:r>
            <a:r>
              <a:rPr lang="en-US" altLang="zh-TW" dirty="0"/>
              <a:t>Direct Statement</a:t>
            </a:r>
            <a:r>
              <a:rPr lang="zh-TW" altLang="en-US" dirty="0"/>
              <a:t>）</a:t>
            </a:r>
            <a:endParaRPr lang="en-US" altLang="zh-TW" dirty="0"/>
          </a:p>
          <a:p>
            <a:r>
              <a:rPr lang="en-US" altLang="zh-TW" dirty="0">
                <a:solidFill>
                  <a:srgbClr val="00B050"/>
                </a:solidFill>
              </a:rPr>
              <a:t>You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are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00CCFF"/>
                </a:solidFill>
              </a:rPr>
              <a:t>a good student.</a:t>
            </a:r>
            <a:br>
              <a:rPr lang="en-US" altLang="zh-TW" dirty="0">
                <a:solidFill>
                  <a:srgbClr val="00CCFF"/>
                </a:solidFill>
              </a:rPr>
            </a:br>
            <a:r>
              <a:rPr lang="zh-TW" altLang="en-US" dirty="0"/>
              <a:t>你是一位好學生。</a:t>
            </a:r>
            <a:br>
              <a:rPr lang="zh-TW" altLang="en-US" dirty="0"/>
            </a:br>
            <a:r>
              <a:rPr lang="zh-TW" altLang="en-US" dirty="0"/>
              <a:t>（直接說出來 → 表白、直接講）</a:t>
            </a:r>
          </a:p>
          <a:p>
            <a:r>
              <a:rPr lang="zh-TW" altLang="en-US" dirty="0"/>
              <a:t>間接敘述（</a:t>
            </a:r>
            <a:r>
              <a:rPr lang="en-US" altLang="zh-TW" dirty="0"/>
              <a:t>Indirect Statement / Reported Speech</a:t>
            </a:r>
            <a:r>
              <a:rPr lang="zh-TW" altLang="en-US" dirty="0"/>
              <a:t>）</a:t>
            </a:r>
            <a:endParaRPr lang="en-US" altLang="zh-TW" dirty="0"/>
          </a:p>
          <a:p>
            <a:r>
              <a:rPr lang="en-US" altLang="zh-TW" dirty="0">
                <a:solidFill>
                  <a:srgbClr val="00B050"/>
                </a:solidFill>
              </a:rPr>
              <a:t>He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said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0066FF"/>
                </a:solidFill>
              </a:rPr>
              <a:t>that</a:t>
            </a:r>
            <a:r>
              <a:rPr lang="en-US" altLang="zh-TW" dirty="0"/>
              <a:t> </a:t>
            </a:r>
            <a:r>
              <a:rPr lang="en-US" altLang="zh-TW" u="sng" dirty="0">
                <a:solidFill>
                  <a:srgbClr val="0066FF"/>
                </a:solidFill>
              </a:rPr>
              <a:t>you are a good student.</a:t>
            </a:r>
            <a:br>
              <a:rPr lang="en-US" altLang="zh-TW" u="sng" dirty="0">
                <a:solidFill>
                  <a:srgbClr val="0066FF"/>
                </a:solidFill>
              </a:rPr>
            </a:br>
            <a:r>
              <a:rPr lang="zh-TW" altLang="en-US" dirty="0"/>
              <a:t>他說你是一位好學生。</a:t>
            </a:r>
            <a:br>
              <a:rPr lang="zh-TW" altLang="en-US" dirty="0"/>
            </a:br>
            <a:r>
              <a:rPr lang="zh-TW" altLang="en-US" dirty="0"/>
              <a:t>（透過別人轉述 → 間接）</a:t>
            </a:r>
          </a:p>
        </p:txBody>
      </p:sp>
    </p:spTree>
    <p:extLst>
      <p:ext uri="{BB962C8B-B14F-4D97-AF65-F5344CB8AC3E}">
        <p14:creationId xmlns:p14="http://schemas.microsoft.com/office/powerpoint/2010/main" val="292893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2958E07E-A3E7-BB06-E873-AD03BAE4521D}"/>
              </a:ext>
            </a:extLst>
          </p:cNvPr>
          <p:cNvSpPr txBox="1"/>
          <p:nvPr/>
        </p:nvSpPr>
        <p:spPr>
          <a:xfrm>
            <a:off x="1699364" y="1227209"/>
            <a:ext cx="8793271" cy="44925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直接問句（</a:t>
            </a:r>
            <a:r>
              <a:rPr lang="en-US" altLang="zh-TW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Question</a:t>
            </a: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  <a:p>
            <a:r>
              <a:rPr lang="en-US" altLang="zh-TW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</a:t>
            </a:r>
            <a:r>
              <a:rPr lang="en-US" altLang="zh-TW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你去哪裡了？</a:t>
            </a:r>
          </a:p>
          <a:p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間接問句（</a:t>
            </a:r>
            <a:r>
              <a:rPr lang="en-US" altLang="zh-TW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Question</a:t>
            </a: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  <a:p>
            <a:r>
              <a:rPr lang="en-US" altLang="zh-TW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know </a:t>
            </a:r>
            <a:r>
              <a:rPr lang="en-US" altLang="zh-TW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you went.</a:t>
            </a:r>
            <a:br>
              <a:rPr lang="en-US" altLang="zh-TW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我不知道你去哪裡了。</a:t>
            </a:r>
            <a:endParaRPr lang="en-US" altLang="zh-TW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know </a:t>
            </a:r>
            <a:r>
              <a:rPr lang="en-US" altLang="zh-TW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her.</a:t>
            </a:r>
            <a:endParaRPr lang="zh-TW" altLang="en-US" b="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521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6D63590D-1F21-6F81-FA89-68437D692BBD}"/>
              </a:ext>
            </a:extLst>
          </p:cNvPr>
          <p:cNvSpPr txBox="1"/>
          <p:nvPr/>
        </p:nvSpPr>
        <p:spPr>
          <a:xfrm>
            <a:off x="2758858" y="1302365"/>
            <a:ext cx="6093912" cy="38499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直接問句（</a:t>
            </a:r>
            <a:r>
              <a:rPr lang="en-US" altLang="zh-TW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Question</a:t>
            </a: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  <a:p>
            <a:r>
              <a:rPr lang="en-US" altLang="zh-TW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way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we go?</a:t>
            </a:r>
            <a:br>
              <a:rPr lang="en-US" altLang="zh-TW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我們應該走哪一條路？</a:t>
            </a:r>
          </a:p>
          <a:p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間接問句（</a:t>
            </a:r>
            <a:r>
              <a:rPr lang="en-US" altLang="zh-TW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Question</a:t>
            </a: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don’t know </a:t>
            </a:r>
            <a:r>
              <a:rPr lang="en-US" altLang="zh-TW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way we should go.</a:t>
            </a:r>
            <a:br>
              <a:rPr lang="en-US" altLang="zh-TW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我不知道我們應該走哪一條路。</a:t>
            </a:r>
          </a:p>
        </p:txBody>
      </p:sp>
    </p:spTree>
    <p:extLst>
      <p:ext uri="{BB962C8B-B14F-4D97-AF65-F5344CB8AC3E}">
        <p14:creationId xmlns:p14="http://schemas.microsoft.com/office/powerpoint/2010/main" val="203137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E25D1CB6-8236-7DA2-48DD-FF0CE2770FA6}"/>
              </a:ext>
            </a:extLst>
          </p:cNvPr>
          <p:cNvSpPr txBox="1"/>
          <p:nvPr/>
        </p:nvSpPr>
        <p:spPr>
          <a:xfrm>
            <a:off x="2338191" y="862849"/>
            <a:ext cx="7515617" cy="5132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一、直接問句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(Direct Questions)</a:t>
            </a:r>
          </a:p>
          <a:p>
            <a:pPr>
              <a:lnSpc>
                <a:spcPts val="5000"/>
              </a:lnSpc>
              <a:buNone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Example 1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English: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Where do you live?</a:t>
            </a:r>
          </a:p>
          <a:p>
            <a:pPr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**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中文：**你住在哪裡？</a:t>
            </a:r>
          </a:p>
          <a:p>
            <a:pPr>
              <a:lnSpc>
                <a:spcPts val="5000"/>
              </a:lnSpc>
              <a:buNone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Example 2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English: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What time does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the class start?</a:t>
            </a:r>
          </a:p>
          <a:p>
            <a:pPr>
              <a:lnSpc>
                <a:spcPts val="5000"/>
              </a:lnSpc>
              <a:buFont typeface="Arial" panose="020B0604020202020204" pitchFamily="34" charset="0"/>
              <a:buChar char="•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**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中文：**課程幾點開始？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5000"/>
              </a:lnSpc>
              <a:buFont typeface="Arial" panose="020B0604020202020204" pitchFamily="34" charset="0"/>
              <a:buChar char="•"/>
            </a:pP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2887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F71755BC-BBF6-823A-B323-3A1AF9E714D1}"/>
              </a:ext>
            </a:extLst>
          </p:cNvPr>
          <p:cNvSpPr txBox="1"/>
          <p:nvPr/>
        </p:nvSpPr>
        <p:spPr>
          <a:xfrm>
            <a:off x="1878904" y="542248"/>
            <a:ext cx="9983243" cy="577350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二、間接問句 </a:t>
            </a:r>
            <a:r>
              <a:rPr lang="en-US" altLang="zh-TW" dirty="0"/>
              <a:t>(Indirect Questions)</a:t>
            </a:r>
          </a:p>
          <a:p>
            <a:r>
              <a:rPr lang="zh-TW" altLang="en-US" dirty="0"/>
              <a:t>（重點：間接問句不是倒裝）</a:t>
            </a:r>
          </a:p>
          <a:p>
            <a:r>
              <a:rPr lang="en-US" altLang="zh-TW" dirty="0"/>
              <a:t>Example 1</a:t>
            </a:r>
          </a:p>
          <a:p>
            <a:r>
              <a:rPr lang="en-US" altLang="zh-TW" dirty="0"/>
              <a:t>English: Could you tell me </a:t>
            </a:r>
            <a:r>
              <a:rPr lang="en-US" altLang="zh-TW" dirty="0">
                <a:solidFill>
                  <a:srgbClr val="FF0000"/>
                </a:solidFill>
              </a:rPr>
              <a:t>where you live</a:t>
            </a:r>
            <a:r>
              <a:rPr lang="en-US" altLang="zh-TW" dirty="0"/>
              <a:t>?</a:t>
            </a:r>
          </a:p>
          <a:p>
            <a:r>
              <a:rPr lang="zh-TW" altLang="en-US" dirty="0"/>
              <a:t>中文：你可以告訴我你住在哪裡嗎？</a:t>
            </a:r>
          </a:p>
          <a:p>
            <a:r>
              <a:rPr lang="en-US" altLang="zh-TW" dirty="0"/>
              <a:t>Example 2</a:t>
            </a:r>
          </a:p>
          <a:p>
            <a:r>
              <a:rPr lang="en-US" altLang="zh-TW" dirty="0"/>
              <a:t>English: Do you know </a:t>
            </a:r>
            <a:r>
              <a:rPr lang="en-US" altLang="zh-TW" dirty="0">
                <a:solidFill>
                  <a:srgbClr val="FF0000"/>
                </a:solidFill>
              </a:rPr>
              <a:t>what time the class starts</a:t>
            </a:r>
            <a:r>
              <a:rPr lang="en-US" altLang="zh-TW" dirty="0"/>
              <a:t>?</a:t>
            </a:r>
          </a:p>
          <a:p>
            <a:r>
              <a:rPr lang="zh-TW" altLang="en-US" dirty="0"/>
              <a:t>中文：你知道課程幾點開始嗎？</a:t>
            </a:r>
            <a:endParaRPr lang="en-US" altLang="zh-TW" dirty="0"/>
          </a:p>
          <a:p>
            <a:r>
              <a:rPr lang="en-US" altLang="zh-TW" dirty="0"/>
              <a:t>Do you know </a:t>
            </a:r>
            <a:r>
              <a:rPr lang="en-US" altLang="zh-TW" dirty="0">
                <a:solidFill>
                  <a:srgbClr val="FF0000"/>
                </a:solidFill>
              </a:rPr>
              <a:t>him</a:t>
            </a:r>
            <a:r>
              <a:rPr lang="en-US" altLang="zh-TW" dirty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139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B6D1A80-6A0B-89A0-0835-B332C6885E34}"/>
              </a:ext>
            </a:extLst>
          </p:cNvPr>
          <p:cNvSpPr txBox="1"/>
          <p:nvPr/>
        </p:nvSpPr>
        <p:spPr>
          <a:xfrm>
            <a:off x="1089765" y="975976"/>
            <a:ext cx="9607462" cy="449110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三、直接敘述 </a:t>
            </a:r>
            <a:r>
              <a:rPr lang="en-US" altLang="zh-TW" dirty="0"/>
              <a:t>(Direct Statements)</a:t>
            </a:r>
          </a:p>
          <a:p>
            <a:r>
              <a:rPr lang="en-US" altLang="zh-TW" dirty="0"/>
              <a:t>Example 1</a:t>
            </a:r>
          </a:p>
          <a:p>
            <a:r>
              <a:rPr lang="en-US" altLang="zh-TW" dirty="0"/>
              <a:t>English: I like English.</a:t>
            </a:r>
          </a:p>
          <a:p>
            <a:r>
              <a:rPr lang="en-US" altLang="zh-TW" dirty="0"/>
              <a:t>**</a:t>
            </a:r>
            <a:r>
              <a:rPr lang="zh-TW" altLang="en-US" dirty="0"/>
              <a:t>中文：**我喜歡英文。</a:t>
            </a:r>
          </a:p>
          <a:p>
            <a:r>
              <a:rPr lang="en-US" altLang="zh-TW" dirty="0"/>
              <a:t>Example 2</a:t>
            </a:r>
          </a:p>
          <a:p>
            <a:r>
              <a:rPr lang="en-US" altLang="zh-TW" dirty="0"/>
              <a:t>English: She is doing her homework now.</a:t>
            </a:r>
          </a:p>
          <a:p>
            <a:r>
              <a:rPr lang="en-US" altLang="zh-TW" dirty="0"/>
              <a:t>**</a:t>
            </a:r>
            <a:r>
              <a:rPr lang="zh-TW" altLang="en-US" dirty="0"/>
              <a:t>中文：**她現在正在寫作業。</a:t>
            </a:r>
          </a:p>
        </p:txBody>
      </p:sp>
    </p:spTree>
    <p:extLst>
      <p:ext uri="{BB962C8B-B14F-4D97-AF65-F5344CB8AC3E}">
        <p14:creationId xmlns:p14="http://schemas.microsoft.com/office/powerpoint/2010/main" val="3215461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0739C65-2723-0A78-61C3-7C545C81BDA1}"/>
              </a:ext>
            </a:extLst>
          </p:cNvPr>
          <p:cNvSpPr txBox="1"/>
          <p:nvPr/>
        </p:nvSpPr>
        <p:spPr>
          <a:xfrm>
            <a:off x="1565754" y="623820"/>
            <a:ext cx="7002049" cy="577350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>
              <a:lnSpc>
                <a:spcPts val="5000"/>
              </a:lnSpc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四、間接敘述 </a:t>
            </a:r>
            <a:r>
              <a:rPr lang="en-US" altLang="zh-TW" dirty="0"/>
              <a:t>(Indirect Statements / Reported Speech)</a:t>
            </a:r>
          </a:p>
          <a:p>
            <a:r>
              <a:rPr lang="en-US" altLang="zh-TW" dirty="0"/>
              <a:t>Example 1</a:t>
            </a:r>
          </a:p>
          <a:p>
            <a:r>
              <a:rPr lang="en-US" altLang="zh-TW" dirty="0"/>
              <a:t>English: He said that he liked English.</a:t>
            </a:r>
          </a:p>
          <a:p>
            <a:r>
              <a:rPr lang="zh-TW" altLang="en-US" dirty="0"/>
              <a:t>中文：他說他喜歡英文。</a:t>
            </a:r>
          </a:p>
          <a:p>
            <a:r>
              <a:rPr lang="en-US" altLang="zh-TW" dirty="0"/>
              <a:t>Example 2</a:t>
            </a:r>
          </a:p>
          <a:p>
            <a:r>
              <a:rPr lang="en-US" altLang="zh-TW" dirty="0"/>
              <a:t>English: She told me that she was doing her homework.</a:t>
            </a:r>
          </a:p>
          <a:p>
            <a:r>
              <a:rPr lang="zh-TW" altLang="en-US" dirty="0"/>
              <a:t>中文：她告訴我她正在寫作業。</a:t>
            </a:r>
          </a:p>
        </p:txBody>
      </p:sp>
    </p:spTree>
    <p:extLst>
      <p:ext uri="{BB962C8B-B14F-4D97-AF65-F5344CB8AC3E}">
        <p14:creationId xmlns:p14="http://schemas.microsoft.com/office/powerpoint/2010/main" val="1208036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370</Words>
  <Application>Microsoft Office PowerPoint</Application>
  <PresentationFormat>寬螢幕</PresentationFormat>
  <Paragraphs>43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 Reed</dc:creator>
  <cp:lastModifiedBy>Chang Reed</cp:lastModifiedBy>
  <cp:revision>1</cp:revision>
  <dcterms:created xsi:type="dcterms:W3CDTF">2025-11-30T16:22:35Z</dcterms:created>
  <dcterms:modified xsi:type="dcterms:W3CDTF">2025-11-30T16:52:33Z</dcterms:modified>
</cp:coreProperties>
</file>